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</p:sldMasterIdLst>
  <p:notesMasterIdLst>
    <p:notesMasterId r:id="rId13"/>
  </p:notesMasterIdLst>
  <p:sldIdLst>
    <p:sldId id="256" r:id="rId2"/>
    <p:sldId id="271" r:id="rId3"/>
    <p:sldId id="270" r:id="rId4"/>
    <p:sldId id="269" r:id="rId5"/>
    <p:sldId id="265" r:id="rId6"/>
    <p:sldId id="266" r:id="rId7"/>
    <p:sldId id="268" r:id="rId8"/>
    <p:sldId id="272" r:id="rId9"/>
    <p:sldId id="273" r:id="rId10"/>
    <p:sldId id="274" r:id="rId11"/>
    <p:sldId id="275" r:id="rId12"/>
  </p:sldIdLst>
  <p:sldSz cx="12192000" cy="6858000"/>
  <p:notesSz cx="6858000" cy="9144000"/>
  <p:embeddedFontLst>
    <p:embeddedFont>
      <p:font typeface="Euclid Circular B" panose="020B0504000000000000" charset="0"/>
      <p:regular r:id="rId14"/>
      <p:bold r:id="rId15"/>
      <p:italic r:id="rId16"/>
      <p:boldItalic r:id="rId17"/>
    </p:embeddedFont>
    <p:embeddedFont>
      <p:font typeface="Euclid Circular B Light" panose="020B0304000000000000" charset="0"/>
      <p:regular r:id="rId18"/>
      <p:italic r:id="rId19"/>
    </p:embeddedFont>
    <p:embeddedFont>
      <p:font typeface="Euclid Circular B SemiBold" panose="020B0704000000000000" charset="0"/>
      <p:bold r:id="rId20"/>
      <p:boldItalic r:id="rId21"/>
    </p:embeddedFont>
  </p:embeddedFontLst>
  <p:custDataLst>
    <p:tags r:id="rId2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B56E"/>
    <a:srgbClr val="763BD9"/>
    <a:srgbClr val="0090DD"/>
    <a:srgbClr val="B81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49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Shape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A8A2B-AE8F-4512-A1F4-3550F6C361EC}" type="datetimeFigureOut">
              <a:rPr lang="fr-FR" smtClean="0"/>
              <a:t>11/08/2024</a:t>
            </a:fld>
            <a:endParaRPr lang="fr-FR" dirty="0"/>
          </a:p>
        </p:txBody>
      </p:sp>
      <p:sp>
        <p:nvSpPr>
          <p:cNvPr id="4" name="Shape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6" name="Shape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Shape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6DCEF-6267-4469-A2E6-20758E39E168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A0A5DE08-2171-4106-90C3-D7051AA77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Edit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883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Shape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6DCEF-6267-4469-A2E6-20758E39E16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7164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6DCEF-6267-4469-A2E6-20758E39E168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419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Shape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6DCEF-6267-4469-A2E6-20758E39E168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733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846E-A031-4B4A-9532-10F2D78DA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A0319-55B4-4542-BEB6-649FC5DBD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81BD4-AA75-4610-B0E1-BBF64C97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144F-B93A-41DB-8ADE-D6BE73418800}" type="datetimeFigureOut">
              <a:rPr lang="fr-FR" smtClean="0"/>
              <a:t>11/08/2024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1737C-38D5-481B-A8D9-FF78D0166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DACDA-A8FE-4609-BFAD-5EBE22CEB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2950-3984-4230-91B4-40F3E8AAD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74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3F5B-3E90-4524-B232-C9DA8554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1F4E4-FA99-416F-A40B-B3EA3E727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9016B-99BD-47FA-B892-D569AD41A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144F-B93A-41DB-8ADE-D6BE73418800}" type="datetimeFigureOut">
              <a:rPr lang="fr-FR" smtClean="0"/>
              <a:t>11/08/2024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ED9EC-47E9-4BE7-BE0A-605E9F7D3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D0256-0BDB-4B0C-B59F-9BE52E16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2950-3984-4230-91B4-40F3E8AAD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30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47DB9B-B277-4173-84E8-B96532D9D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EFE5E-C218-4B2E-8F8B-3ED32B98D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201A6-3E92-40C9-8B7A-092D1349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144F-B93A-41DB-8ADE-D6BE73418800}" type="datetimeFigureOut">
              <a:rPr lang="fr-FR" smtClean="0"/>
              <a:t>11/08/2024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E4BBD-F679-49D3-A47C-6702A34D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BC8B2-E91C-4224-AB84-918FB46D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2950-3984-4230-91B4-40F3E8AAD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13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4E939-02C9-4074-853E-0704D622E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0155A-D782-49F3-ADAF-7FFE3069B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477C0-E6A7-43F6-A3D8-98BC80211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144F-B93A-41DB-8ADE-D6BE73418800}" type="datetimeFigureOut">
              <a:rPr lang="fr-FR" smtClean="0"/>
              <a:t>11/08/2024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7C6B6-DC59-4C49-B9C4-6585E0CBB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49A76-CD17-487A-932F-EBD6B622A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2950-3984-4230-91B4-40F3E8AAD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57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951E-F30E-4113-AF79-AE5693BC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2E6DA-F18A-4D0C-AA51-864E737E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DB6A2-21ED-42C2-8331-E34A1BFA9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144F-B93A-41DB-8ADE-D6BE73418800}" type="datetimeFigureOut">
              <a:rPr lang="fr-FR" smtClean="0"/>
              <a:t>11/08/2024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96E9B-AAD1-4D35-AD20-54D5C9D5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82B1C-9EF1-4EDB-91C8-83AF4BD2F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2950-3984-4230-91B4-40F3E8AAD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9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6A78D-8700-4528-9C00-4A6FB9F0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97692-BF67-4D11-9ABC-DB4B47DDA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243D7-B294-44D0-B418-0A229660B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FB8A7-2815-4F11-A6E5-6618484F2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144F-B93A-41DB-8ADE-D6BE73418800}" type="datetimeFigureOut">
              <a:rPr lang="fr-FR" smtClean="0"/>
              <a:t>11/08/2024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DE60C-067B-46CA-8746-897DDCD4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662B9-663C-404C-90A4-3D80B41A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2950-3984-4230-91B4-40F3E8AAD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60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05F50-E168-4A05-AC90-F8D4971D0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2298A-B152-4233-88B1-0D353FCC3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F796A-B041-485B-A8F4-2B188A3EF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E649F-9657-47DB-920E-DF11A4824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BC372-E18E-400A-B617-99E839964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A7EF16-332D-4C5D-BD7A-AAB08051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144F-B93A-41DB-8ADE-D6BE73418800}" type="datetimeFigureOut">
              <a:rPr lang="fr-FR" smtClean="0"/>
              <a:t>11/08/2024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7C92CD-A067-46F4-96F3-DD950037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848B1-D7CB-4255-AA82-4CF7A94D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2950-3984-4230-91B4-40F3E8AAD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16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93E48-767E-4AC7-B1CF-1DC3B392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2E3728-73A4-428D-8CD1-3F4EB9CC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144F-B93A-41DB-8ADE-D6BE73418800}" type="datetimeFigureOut">
              <a:rPr lang="fr-FR" smtClean="0"/>
              <a:t>11/08/2024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BF177A-5AD1-4701-9D58-1D9046AD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ECFA2-CFBC-40D0-BF96-C710CDA3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2950-3984-4230-91B4-40F3E8AAD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59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30A64-A5FD-4FD5-A9B2-5AFC806F3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144F-B93A-41DB-8ADE-D6BE73418800}" type="datetimeFigureOut">
              <a:rPr lang="fr-FR" smtClean="0"/>
              <a:t>11/08/2024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DC16A-54B2-4876-ABF4-9EEE843B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8DB16-1134-4AC3-8371-97D0F734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2950-3984-4230-91B4-40F3E8AAD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46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AC288-01C2-411A-BD6F-1E4F39F6C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A9004-CDF0-4101-9A82-F5B2E42C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1178A-29B1-46B1-8226-CCA06F11A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6C02D-7B65-4CF7-A433-E203188E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144F-B93A-41DB-8ADE-D6BE73418800}" type="datetimeFigureOut">
              <a:rPr lang="fr-FR" smtClean="0"/>
              <a:t>11/08/2024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A117F-16FB-451E-8FAB-A57F57CD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589AB-8A8F-4097-B366-0A099C7B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2950-3984-4230-91B4-40F3E8AAD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110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906F-F464-409D-AE04-6DA11DBCD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195E2D-CC3A-415F-884B-AD6BF9B86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1F13C-33CD-46BB-898C-E8F0EEB6F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7029-AFE0-4446-9B87-D1FDADA5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144F-B93A-41DB-8ADE-D6BE73418800}" type="datetimeFigureOut">
              <a:rPr lang="fr-FR" smtClean="0"/>
              <a:t>11/08/2024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66599-11E5-4F04-8251-83DDFE92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D36CF-4BEA-4D41-AD13-EEEBA51E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2950-3984-4230-91B4-40F3E8AAD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59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>
            <a:extLst>
              <a:ext uri="{FF2B5EF4-FFF2-40B4-BE49-F238E27FC236}">
                <a16:creationId xmlns:a16="http://schemas.microsoft.com/office/drawing/2014/main" id="{8D2392B4-0F64-4C2A-8B94-656BADE5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3" name="Shape">
            <a:extLst>
              <a:ext uri="{FF2B5EF4-FFF2-40B4-BE49-F238E27FC236}">
                <a16:creationId xmlns:a16="http://schemas.microsoft.com/office/drawing/2014/main" id="{2496C26D-C70A-4408-B66A-8BA873F82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Edit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187D0CB7-0157-4F36-923A-1C0D9CBD4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B144F-B93A-41DB-8ADE-D6BE73418800}" type="datetimeFigureOut">
              <a:rPr lang="fr-FR" smtClean="0"/>
              <a:t>11/08/2024</a:t>
            </a:fld>
            <a:endParaRPr lang="fr-FR" dirty="0"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F97841E9-FF02-4081-866C-838B4D451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5B869A3E-E82A-4295-89FE-33C28697B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12950-3984-4230-91B4-40F3E8AAD4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302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4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hyperlink" Target="https://www.ispring.fr/ispring-suite?utm_source=ispring_free&amp;utm_medium=product&amp;utm_campaign=default_present_suite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hyperlink" Target="https://www.ispring.fr/ispring-suite/trial?utm_source=ispring_free&amp;utm_medium=product&amp;utm_campaign=default_present_suite_trial" TargetMode="Externa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4.sv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4.svg"/><Relationship Id="rId11" Type="http://schemas.openxmlformats.org/officeDocument/2006/relationships/image" Target="../media/image11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hyperlink" Target="https://www.ispring.fr/ispring-market?utm_source=ispring_free&amp;utm_medium=product&amp;utm_campaign=default_present_market" TargetMode="External"/><Relationship Id="rId4" Type="http://schemas.openxmlformats.org/officeDocument/2006/relationships/hyperlink" Target="https://www.ispring.fr/ispring-learn?utm_source=ispring_free&amp;utm_medium=product&amp;utm_campaign=default_present_lear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hyperlink" Target="https://www.ispring.fr/ispring-suite?utm_source=ispring_free&amp;utm_medium=product&amp;utm_campaign=default_present_suite" TargetMode="External"/><Relationship Id="rId5" Type="http://schemas.openxmlformats.org/officeDocument/2006/relationships/image" Target="../media/image22.sv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9.png"/><Relationship Id="rId5" Type="http://schemas.openxmlformats.org/officeDocument/2006/relationships/image" Target="../media/image22.svg"/><Relationship Id="rId10" Type="http://schemas.openxmlformats.org/officeDocument/2006/relationships/hyperlink" Target="https://www.ispring.fr/ispring-suite?utm_source=ispring_free&amp;utm_medium=product&amp;utm_campaign=default_present_suite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spring.fr/ispring-suite?utm_source=ispring_free&amp;utm_medium=product&amp;utm_campaign=default_present_suite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spring.fr/ispring-suite?utm_source=ispring_free&amp;utm_medium=product&amp;utm_campaign=default_present_suite" TargetMode="Externa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>
            <a:extLst>
              <a:ext uri="{FF2B5EF4-FFF2-40B4-BE49-F238E27FC236}">
                <a16:creationId xmlns:a16="http://schemas.microsoft.com/office/drawing/2014/main" id="{57FA5450-4FFB-469A-802F-A322E744D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4804" y="671700"/>
            <a:ext cx="8562392" cy="1048350"/>
          </a:xfrm>
        </p:spPr>
        <p:txBody>
          <a:bodyPr>
            <a:normAutofit/>
          </a:bodyPr>
          <a:lstStyle/>
          <a:p>
            <a:r>
              <a:rPr lang="fr-FR" sz="5000" dirty="0" err="1">
                <a:latin typeface="Euclid Circular B SemiBold" panose="020B0704000000000000" pitchFamily="34" charset="0"/>
                <a:ea typeface="Euclid Circular B SemiBold" panose="020B0704000000000000" pitchFamily="34" charset="0"/>
              </a:rPr>
              <a:t>Bienvenue</a:t>
            </a:r>
            <a:r>
              <a:rPr lang="fr-FR" sz="5000" dirty="0">
                <a:latin typeface="Euclid Circular B SemiBold" panose="020B0704000000000000" pitchFamily="34" charset="0"/>
                <a:ea typeface="Euclid Circular B SemiBold" panose="020B0704000000000000" pitchFamily="34" charset="0"/>
              </a:rPr>
              <a:t> à iSpring Free ! </a:t>
            </a:r>
          </a:p>
        </p:txBody>
      </p:sp>
      <p:sp>
        <p:nvSpPr>
          <p:cNvPr id="3" name="Shape">
            <a:extLst>
              <a:ext uri="{FF2B5EF4-FFF2-40B4-BE49-F238E27FC236}">
                <a16:creationId xmlns:a16="http://schemas.microsoft.com/office/drawing/2014/main" id="{65A8B59E-FFAB-4EF6-BA67-157ADD300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6669" y="1784899"/>
            <a:ext cx="7118663" cy="8086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000" dirty="0"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Créez des cours en ligne grâce à la meilleure technologie de conversion de PowerPoint en HTML5.</a:t>
            </a:r>
          </a:p>
        </p:txBody>
      </p:sp>
      <p:pic>
        <p:nvPicPr>
          <p:cNvPr id="9" name="Shape">
            <a:extLst>
              <a:ext uri="{FF2B5EF4-FFF2-40B4-BE49-F238E27FC236}">
                <a16:creationId xmlns:a16="http://schemas.microsoft.com/office/drawing/2014/main" id="{59988A84-04CC-4323-A07C-C292D7C683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42" y="3440864"/>
            <a:ext cx="6966717" cy="1795685"/>
          </a:xfrm>
          <a:prstGeom prst="rect">
            <a:avLst/>
          </a:prstGeom>
        </p:spPr>
      </p:pic>
      <p:pic>
        <p:nvPicPr>
          <p:cNvPr id="8" name="Shape">
            <a:extLst>
              <a:ext uri="{FF2B5EF4-FFF2-40B4-BE49-F238E27FC236}">
                <a16:creationId xmlns:a16="http://schemas.microsoft.com/office/drawing/2014/main" id="{AD59C40E-E22E-4BF9-95C8-8BCDBDACC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90243" y="423659"/>
            <a:ext cx="2011514" cy="347669"/>
          </a:xfrm>
          <a:prstGeom prst="rect">
            <a:avLst/>
          </a:prstGeom>
        </p:spPr>
      </p:pic>
      <p:pic>
        <p:nvPicPr>
          <p:cNvPr id="12" name="Shape">
            <a:extLst>
              <a:ext uri="{FF2B5EF4-FFF2-40B4-BE49-F238E27FC236}">
                <a16:creationId xmlns:a16="http://schemas.microsoft.com/office/drawing/2014/main" id="{ED6724B1-F9FB-4F76-9E69-434A7FB4EC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66935" y="3141778"/>
            <a:ext cx="5252368" cy="3447557"/>
          </a:xfrm>
          <a:prstGeom prst="rect">
            <a:avLst/>
          </a:prstGeom>
        </p:spPr>
      </p:pic>
      <p:sp>
        <p:nvSpPr>
          <p:cNvPr id="4" name="Shape">
            <a:extLst>
              <a:ext uri="{FF2B5EF4-FFF2-40B4-BE49-F238E27FC236}">
                <a16:creationId xmlns:a16="http://schemas.microsoft.com/office/drawing/2014/main" id="{4343351C-78DB-430D-95F9-38897758CF56}"/>
              </a:ext>
            </a:extLst>
          </p:cNvPr>
          <p:cNvSpPr txBox="1">
            <a:spLocks/>
          </p:cNvSpPr>
          <p:nvPr/>
        </p:nvSpPr>
        <p:spPr>
          <a:xfrm>
            <a:off x="2276670" y="5772644"/>
            <a:ext cx="7638661" cy="604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2000" dirty="0"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Passez à l'onglet iSpring Free et cliquez sur le bouton </a:t>
            </a:r>
            <a:r>
              <a:rPr lang="fr-FR" sz="2000" dirty="0">
                <a:latin typeface="Euclid Circular B SemiBold" panose="020B0704000000000000" pitchFamily="34" charset="0"/>
                <a:ea typeface="Euclid Circular B SemiBold" panose="020B0704000000000000" pitchFamily="34" charset="0"/>
              </a:rPr>
              <a:t>Aperçu</a:t>
            </a:r>
            <a:r>
              <a:rPr lang="fr-FR" sz="2000" dirty="0"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. </a:t>
            </a:r>
          </a:p>
        </p:txBody>
      </p:sp>
      <p:pic>
        <p:nvPicPr>
          <p:cNvPr id="11" name="Shape">
            <a:extLst>
              <a:ext uri="{FF2B5EF4-FFF2-40B4-BE49-F238E27FC236}">
                <a16:creationId xmlns:a16="http://schemas.microsoft.com/office/drawing/2014/main" id="{C5692D85-0FE8-41D8-A65D-E971DCFF7D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51" y="3492819"/>
            <a:ext cx="1705547" cy="1700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937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">
            <a:extLst>
              <a:ext uri="{FF2B5EF4-FFF2-40B4-BE49-F238E27FC236}">
                <a16:creationId xmlns:a16="http://schemas.microsoft.com/office/drawing/2014/main" id="{1D679ED1-228A-4519-8468-61ED69E933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3805" y="3834513"/>
            <a:ext cx="2508195" cy="2100744"/>
          </a:xfrm>
          <a:prstGeom prst="rect">
            <a:avLst/>
          </a:prstGeom>
        </p:spPr>
      </p:pic>
      <p:pic>
        <p:nvPicPr>
          <p:cNvPr id="9" name="Shape">
            <a:extLst>
              <a:ext uri="{FF2B5EF4-FFF2-40B4-BE49-F238E27FC236}">
                <a16:creationId xmlns:a16="http://schemas.microsoft.com/office/drawing/2014/main" id="{3645C2A1-FC4B-466C-844F-F62EFC0BC8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149" y="3837088"/>
            <a:ext cx="3981777" cy="2100744"/>
          </a:xfrm>
          <a:prstGeom prst="rect">
            <a:avLst/>
          </a:prstGeom>
        </p:spPr>
      </p:pic>
      <p:pic>
        <p:nvPicPr>
          <p:cNvPr id="3" name="Shape">
            <a:extLst>
              <a:ext uri="{FF2B5EF4-FFF2-40B4-BE49-F238E27FC236}">
                <a16:creationId xmlns:a16="http://schemas.microsoft.com/office/drawing/2014/main" id="{9D4F8016-F57D-4370-BF46-887735B6E1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16" y="1614650"/>
            <a:ext cx="3981777" cy="2100744"/>
          </a:xfrm>
          <a:prstGeom prst="rect">
            <a:avLst/>
          </a:prstGeom>
        </p:spPr>
      </p:pic>
      <p:pic>
        <p:nvPicPr>
          <p:cNvPr id="11" name="Shape">
            <a:extLst>
              <a:ext uri="{FF2B5EF4-FFF2-40B4-BE49-F238E27FC236}">
                <a16:creationId xmlns:a16="http://schemas.microsoft.com/office/drawing/2014/main" id="{3275E0B2-830B-428C-AB51-0191568E96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23"/>
          <a:stretch/>
        </p:blipFill>
        <p:spPr>
          <a:xfrm>
            <a:off x="10383629" y="1614650"/>
            <a:ext cx="1808372" cy="2103319"/>
          </a:xfrm>
          <a:prstGeom prst="rect">
            <a:avLst/>
          </a:prstGeom>
        </p:spPr>
      </p:pic>
      <p:sp>
        <p:nvSpPr>
          <p:cNvPr id="17" name="Shape">
            <a:extLst>
              <a:ext uri="{FF2B5EF4-FFF2-40B4-BE49-F238E27FC236}">
                <a16:creationId xmlns:a16="http://schemas.microsoft.com/office/drawing/2014/main" id="{B62B7DEB-2F00-4006-8E87-BF54B04155B2}"/>
              </a:ext>
            </a:extLst>
          </p:cNvPr>
          <p:cNvSpPr txBox="1">
            <a:spLocks/>
          </p:cNvSpPr>
          <p:nvPr/>
        </p:nvSpPr>
        <p:spPr>
          <a:xfrm>
            <a:off x="433886" y="2821004"/>
            <a:ext cx="5245019" cy="1097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Personnalisez le design pour créer des cours à l'image de votre marque ou donnez-leur un style totalement unique.</a:t>
            </a:r>
          </a:p>
        </p:txBody>
      </p:sp>
      <p:pic>
        <p:nvPicPr>
          <p:cNvPr id="14" name="Shape">
            <a:extLst>
              <a:ext uri="{FF2B5EF4-FFF2-40B4-BE49-F238E27FC236}">
                <a16:creationId xmlns:a16="http://schemas.microsoft.com/office/drawing/2014/main" id="{C15A3139-D652-401A-9DA5-C95A33043B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5845" y="955238"/>
            <a:ext cx="2150312" cy="308953"/>
          </a:xfrm>
          <a:prstGeom prst="rect">
            <a:avLst/>
          </a:prstGeom>
        </p:spPr>
      </p:pic>
      <p:sp>
        <p:nvSpPr>
          <p:cNvPr id="19" name="Shape">
            <a:extLst>
              <a:ext uri="{FF2B5EF4-FFF2-40B4-BE49-F238E27FC236}">
                <a16:creationId xmlns:a16="http://schemas.microsoft.com/office/drawing/2014/main" id="{36114974-3698-4618-A99A-5A49A84A5226}"/>
              </a:ext>
            </a:extLst>
          </p:cNvPr>
          <p:cNvSpPr txBox="1">
            <a:spLocks/>
          </p:cNvSpPr>
          <p:nvPr/>
        </p:nvSpPr>
        <p:spPr>
          <a:xfrm>
            <a:off x="427702" y="1464430"/>
            <a:ext cx="5606094" cy="10535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SemiBold" panose="020B0704000000000000" pitchFamily="34" charset="0"/>
                <a:ea typeface="Euclid Circular B SemiBold" panose="020B0704000000000000" pitchFamily="34" charset="0"/>
              </a:rPr>
              <a:t>Design </a:t>
            </a:r>
            <a:r>
              <a:rPr lang="fr-FR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SemiBold" panose="020B0704000000000000" pitchFamily="34" charset="0"/>
                <a:ea typeface="Euclid Circular B SemiBold" panose="020B0704000000000000" pitchFamily="34" charset="0"/>
              </a:rPr>
              <a:t>entièrement</a:t>
            </a:r>
            <a:r>
              <a:rPr lang="fr-F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SemiBold" panose="020B0704000000000000" pitchFamily="34" charset="0"/>
                <a:ea typeface="Euclid Circular B SemiBold" panose="020B0704000000000000" pitchFamily="34" charset="0"/>
              </a:rPr>
              <a:t> </a:t>
            </a:r>
            <a:r>
              <a:rPr lang="fr-FR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SemiBold" panose="020B0704000000000000" pitchFamily="34" charset="0"/>
                <a:ea typeface="Euclid Circular B SemiBold" panose="020B0704000000000000" pitchFamily="34" charset="0"/>
              </a:rPr>
              <a:t>personnalisable</a:t>
            </a:r>
            <a:endParaRPr lang="fr-FR" sz="4000" dirty="0">
              <a:solidFill>
                <a:schemeClr val="tx1">
                  <a:lumMod val="85000"/>
                  <a:lumOff val="15000"/>
                </a:schemeClr>
              </a:solidFill>
              <a:latin typeface="Euclid Circular B SemiBold" panose="020B0704000000000000" pitchFamily="34" charset="0"/>
              <a:ea typeface="Euclid Circular B SemiBold" panose="020B0704000000000000" pitchFamily="34" charset="0"/>
            </a:endParaRPr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7F6A0137-4A5D-4B25-8758-A6C711BDE2AC}"/>
              </a:ext>
            </a:extLst>
          </p:cNvPr>
          <p:cNvSpPr txBox="1">
            <a:spLocks/>
          </p:cNvSpPr>
          <p:nvPr/>
        </p:nvSpPr>
        <p:spPr>
          <a:xfrm>
            <a:off x="8692816" y="342105"/>
            <a:ext cx="3188163" cy="385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Euclid Circular B" panose="020B0504000000000000" pitchFamily="34" charset="0"/>
                <a:ea typeface="Euclid Circular B" panose="020B0504000000000000" pitchFamily="34" charset="0"/>
              </a:rPr>
              <a:t>Disponible dans iSpring Suite</a:t>
            </a:r>
          </a:p>
        </p:txBody>
      </p:sp>
      <p:grpSp>
        <p:nvGrpSpPr>
          <p:cNvPr id="18" name="Shape">
            <a:extLst>
              <a:ext uri="{FF2B5EF4-FFF2-40B4-BE49-F238E27FC236}">
                <a16:creationId xmlns:a16="http://schemas.microsoft.com/office/drawing/2014/main" id="{5C8F5C50-9318-4EBC-92BA-00D9D6E23787}"/>
              </a:ext>
            </a:extLst>
          </p:cNvPr>
          <p:cNvGrpSpPr/>
          <p:nvPr/>
        </p:nvGrpSpPr>
        <p:grpSpPr>
          <a:xfrm>
            <a:off x="545845" y="4097434"/>
            <a:ext cx="2829815" cy="583100"/>
            <a:chOff x="489865" y="5840561"/>
            <a:chExt cx="2829815" cy="583100"/>
          </a:xfrm>
        </p:grpSpPr>
        <p:sp>
          <p:nvSpPr>
            <p:cNvPr id="23" name="Shape">
              <a:hlinkClick r:id="rId10"/>
              <a:extLst>
                <a:ext uri="{FF2B5EF4-FFF2-40B4-BE49-F238E27FC236}">
                  <a16:creationId xmlns:a16="http://schemas.microsoft.com/office/drawing/2014/main" id="{BE427FCB-EF09-4BAD-BC60-7BF1EE498715}"/>
                </a:ext>
              </a:extLst>
            </p:cNvPr>
            <p:cNvSpPr/>
            <p:nvPr/>
          </p:nvSpPr>
          <p:spPr>
            <a:xfrm>
              <a:off x="489865" y="5840561"/>
              <a:ext cx="2829815" cy="583100"/>
            </a:xfrm>
            <a:prstGeom prst="roundRect">
              <a:avLst>
                <a:gd name="adj" fmla="val 50000"/>
              </a:avLst>
            </a:prstGeom>
            <a:solidFill>
              <a:srgbClr val="B81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Shape">
              <a:hlinkClick r:id="rId10"/>
              <a:extLst>
                <a:ext uri="{FF2B5EF4-FFF2-40B4-BE49-F238E27FC236}">
                  <a16:creationId xmlns:a16="http://schemas.microsoft.com/office/drawing/2014/main" id="{EE55EF9B-F199-4A3C-8563-2054ED3AF4EC}"/>
                </a:ext>
              </a:extLst>
            </p:cNvPr>
            <p:cNvSpPr txBox="1">
              <a:spLocks/>
            </p:cNvSpPr>
            <p:nvPr/>
          </p:nvSpPr>
          <p:spPr>
            <a:xfrm>
              <a:off x="531048" y="5950518"/>
              <a:ext cx="2747448" cy="3623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fr-FR" sz="1600" dirty="0" err="1">
                  <a:solidFill>
                    <a:schemeClr val="bg1"/>
                  </a:solidFill>
                  <a:latin typeface="Euclid Circular B" panose="020B0504000000000000" pitchFamily="34" charset="0"/>
                  <a:ea typeface="Euclid Circular B" panose="020B0504000000000000" pitchFamily="34" charset="0"/>
                </a:rPr>
                <a:t>Découvrir</a:t>
              </a:r>
              <a:r>
                <a:rPr lang="fr-FR" sz="1600" dirty="0">
                  <a:solidFill>
                    <a:schemeClr val="bg1"/>
                  </a:solidFill>
                  <a:latin typeface="Euclid Circular B" panose="020B0504000000000000" pitchFamily="34" charset="0"/>
                  <a:ea typeface="Euclid Circular B" panose="020B0504000000000000" pitchFamily="34" charset="0"/>
                </a:rPr>
                <a:t> iSpring Suite</a:t>
              </a:r>
            </a:p>
          </p:txBody>
        </p:sp>
      </p:grpSp>
      <p:pic>
        <p:nvPicPr>
          <p:cNvPr id="6" name="Shape">
            <a:extLst>
              <a:ext uri="{FF2B5EF4-FFF2-40B4-BE49-F238E27FC236}">
                <a16:creationId xmlns:a16="http://schemas.microsoft.com/office/drawing/2014/main" id="{0F671CA0-B32A-4979-9C49-E8155ED66E6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84"/>
          <a:stretch/>
        </p:blipFill>
        <p:spPr>
          <a:xfrm>
            <a:off x="10383630" y="1614651"/>
            <a:ext cx="1808370" cy="21007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772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>
            <a:extLst>
              <a:ext uri="{FF2B5EF4-FFF2-40B4-BE49-F238E27FC236}">
                <a16:creationId xmlns:a16="http://schemas.microsoft.com/office/drawing/2014/main" id="{57FA5450-4FFB-469A-802F-A322E744D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051" y="1293509"/>
            <a:ext cx="9773898" cy="1529166"/>
          </a:xfrm>
        </p:spPr>
        <p:txBody>
          <a:bodyPr>
            <a:normAutofit fontScale="90000"/>
          </a:bodyPr>
          <a:lstStyle/>
          <a:p>
            <a:r>
              <a:rPr lang="fr-FR" sz="5400" dirty="0">
                <a:latin typeface="Euclid Circular B SemiBold" panose="020B0704000000000000" pitchFamily="34" charset="0"/>
                <a:ea typeface="Euclid Circular B SemiBold" panose="020B0704000000000000" pitchFamily="34" charset="0"/>
              </a:rPr>
              <a:t>Essayez iSpring Suite gratuitement pendant 14 jours ! </a:t>
            </a:r>
          </a:p>
        </p:txBody>
      </p:sp>
      <p:pic>
        <p:nvPicPr>
          <p:cNvPr id="7" name="Shape">
            <a:extLst>
              <a:ext uri="{FF2B5EF4-FFF2-40B4-BE49-F238E27FC236}">
                <a16:creationId xmlns:a16="http://schemas.microsoft.com/office/drawing/2014/main" id="{B7BCFE64-9CD5-49E3-8CAF-AE9C7CEC0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0844" y="928696"/>
            <a:ext cx="2150312" cy="308953"/>
          </a:xfrm>
          <a:prstGeom prst="rect">
            <a:avLst/>
          </a:prstGeom>
        </p:spPr>
      </p:pic>
      <p:grpSp>
        <p:nvGrpSpPr>
          <p:cNvPr id="10" name="Shape">
            <a:extLst>
              <a:ext uri="{FF2B5EF4-FFF2-40B4-BE49-F238E27FC236}">
                <a16:creationId xmlns:a16="http://schemas.microsoft.com/office/drawing/2014/main" id="{1B35D594-A884-407D-9CED-2463AD19F878}"/>
              </a:ext>
            </a:extLst>
          </p:cNvPr>
          <p:cNvGrpSpPr/>
          <p:nvPr/>
        </p:nvGrpSpPr>
        <p:grpSpPr>
          <a:xfrm>
            <a:off x="4681093" y="3226901"/>
            <a:ext cx="2829815" cy="583100"/>
            <a:chOff x="489865" y="5840561"/>
            <a:chExt cx="2829815" cy="583100"/>
          </a:xfrm>
        </p:grpSpPr>
        <p:sp>
          <p:nvSpPr>
            <p:cNvPr id="11" name="Shape">
              <a:hlinkClick r:id="rId6"/>
              <a:extLst>
                <a:ext uri="{FF2B5EF4-FFF2-40B4-BE49-F238E27FC236}">
                  <a16:creationId xmlns:a16="http://schemas.microsoft.com/office/drawing/2014/main" id="{D5EAC714-745E-47A5-9535-5C94A7C7E71A}"/>
                </a:ext>
              </a:extLst>
            </p:cNvPr>
            <p:cNvSpPr/>
            <p:nvPr/>
          </p:nvSpPr>
          <p:spPr>
            <a:xfrm>
              <a:off x="489865" y="5840561"/>
              <a:ext cx="2829815" cy="583100"/>
            </a:xfrm>
            <a:prstGeom prst="roundRect">
              <a:avLst>
                <a:gd name="adj" fmla="val 50000"/>
              </a:avLst>
            </a:prstGeom>
            <a:solidFill>
              <a:srgbClr val="B81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Shape">
              <a:hlinkClick r:id="rId6"/>
              <a:extLst>
                <a:ext uri="{FF2B5EF4-FFF2-40B4-BE49-F238E27FC236}">
                  <a16:creationId xmlns:a16="http://schemas.microsoft.com/office/drawing/2014/main" id="{42D637C8-A1B7-4A08-8210-46A82B97682A}"/>
                </a:ext>
              </a:extLst>
            </p:cNvPr>
            <p:cNvSpPr txBox="1">
              <a:spLocks/>
            </p:cNvSpPr>
            <p:nvPr/>
          </p:nvSpPr>
          <p:spPr>
            <a:xfrm>
              <a:off x="531048" y="5950518"/>
              <a:ext cx="2747448" cy="3623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fr-FR" sz="1600" dirty="0" err="1">
                  <a:solidFill>
                    <a:schemeClr val="bg1"/>
                  </a:solidFill>
                  <a:latin typeface="Euclid Circular B" panose="020B0504000000000000" pitchFamily="34" charset="0"/>
                  <a:ea typeface="Euclid Circular B" panose="020B0504000000000000" pitchFamily="34" charset="0"/>
                </a:rPr>
                <a:t>Obtenir</a:t>
              </a:r>
              <a:r>
                <a:rPr lang="fr-FR" sz="1600" dirty="0">
                  <a:solidFill>
                    <a:schemeClr val="bg1"/>
                  </a:solidFill>
                  <a:latin typeface="Euclid Circular B" panose="020B0504000000000000" pitchFamily="34" charset="0"/>
                  <a:ea typeface="Euclid Circular B" panose="020B0504000000000000" pitchFamily="34" charset="0"/>
                </a:rPr>
                <a:t> un </a:t>
              </a:r>
              <a:r>
                <a:rPr lang="fr-FR" sz="1600" dirty="0" err="1">
                  <a:solidFill>
                    <a:schemeClr val="bg1"/>
                  </a:solidFill>
                  <a:latin typeface="Euclid Circular B" panose="020B0504000000000000" pitchFamily="34" charset="0"/>
                  <a:ea typeface="Euclid Circular B" panose="020B0504000000000000" pitchFamily="34" charset="0"/>
                </a:rPr>
                <a:t>essai</a:t>
              </a:r>
              <a:r>
                <a:rPr lang="fr-FR" sz="1600" dirty="0">
                  <a:solidFill>
                    <a:schemeClr val="bg1"/>
                  </a:solidFill>
                  <a:latin typeface="Euclid Circular B" panose="020B0504000000000000" pitchFamily="34" charset="0"/>
                  <a:ea typeface="Euclid Circular B" panose="020B0504000000000000" pitchFamily="34" charset="0"/>
                </a:rPr>
                <a:t> </a:t>
              </a:r>
              <a:r>
                <a:rPr lang="fr-FR" sz="1600" dirty="0" err="1">
                  <a:solidFill>
                    <a:schemeClr val="bg1"/>
                  </a:solidFill>
                  <a:latin typeface="Euclid Circular B" panose="020B0504000000000000" pitchFamily="34" charset="0"/>
                  <a:ea typeface="Euclid Circular B" panose="020B0504000000000000" pitchFamily="34" charset="0"/>
                </a:rPr>
                <a:t>gratuit</a:t>
              </a:r>
              <a:endParaRPr lang="fr-FR" sz="1600" dirty="0">
                <a:solidFill>
                  <a:schemeClr val="bg1"/>
                </a:solidFill>
                <a:latin typeface="Euclid Circular B" panose="020B0504000000000000" pitchFamily="34" charset="0"/>
                <a:ea typeface="Euclid Circular B" panose="020B0504000000000000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6054615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">
            <a:extLst>
              <a:ext uri="{FF2B5EF4-FFF2-40B4-BE49-F238E27FC236}">
                <a16:creationId xmlns:a16="http://schemas.microsoft.com/office/drawing/2014/main" id="{897A237D-D3E8-4091-9838-5F8132691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73" y="2108189"/>
            <a:ext cx="5509543" cy="3096448"/>
          </a:xfrm>
          <a:prstGeom prst="rect">
            <a:avLst/>
          </a:prstGeom>
        </p:spPr>
      </p:pic>
      <p:pic>
        <p:nvPicPr>
          <p:cNvPr id="6" name="Shape">
            <a:extLst>
              <a:ext uri="{FF2B5EF4-FFF2-40B4-BE49-F238E27FC236}">
                <a16:creationId xmlns:a16="http://schemas.microsoft.com/office/drawing/2014/main" id="{6D4E679A-3015-479D-841F-DA331ED8A0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694" y="4878139"/>
            <a:ext cx="692186" cy="247663"/>
          </a:xfrm>
          <a:prstGeom prst="rect">
            <a:avLst/>
          </a:prstGeom>
        </p:spPr>
      </p:pic>
      <p:sp>
        <p:nvSpPr>
          <p:cNvPr id="7" name="Shape">
            <a:extLst>
              <a:ext uri="{FF2B5EF4-FFF2-40B4-BE49-F238E27FC236}">
                <a16:creationId xmlns:a16="http://schemas.microsoft.com/office/drawing/2014/main" id="{39009EBB-2848-4A65-8E33-19A50D2CE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270" y="3376499"/>
            <a:ext cx="4829594" cy="256291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Transformez vos diapositives PPT existantes en cours en quelques clics ou créez un cours à partir de zéro tout comme vous créez une présentation.</a:t>
            </a:r>
          </a:p>
          <a:p>
            <a:pPr algn="l">
              <a:lnSpc>
                <a:spcPct val="100000"/>
              </a:lnSpc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Toutes les animations PowerPoint, déclencheurs, transitions et médias seront parfaitement conservés.</a:t>
            </a: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37B4904E-FDC8-4332-BCB4-1297E748CB56}"/>
              </a:ext>
            </a:extLst>
          </p:cNvPr>
          <p:cNvSpPr txBox="1">
            <a:spLocks/>
          </p:cNvSpPr>
          <p:nvPr/>
        </p:nvSpPr>
        <p:spPr>
          <a:xfrm>
            <a:off x="427702" y="1464430"/>
            <a:ext cx="5148935" cy="16146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SemiBold" panose="020B0704000000000000" pitchFamily="34" charset="0"/>
                <a:ea typeface="Euclid Circular B SemiBold" panose="020B0704000000000000" pitchFamily="34" charset="0"/>
              </a:rPr>
              <a:t>Créez des cours interactifs en ligne en quelques minutes</a:t>
            </a:r>
          </a:p>
        </p:txBody>
      </p:sp>
      <p:pic>
        <p:nvPicPr>
          <p:cNvPr id="16" name="Shape">
            <a:extLst>
              <a:ext uri="{FF2B5EF4-FFF2-40B4-BE49-F238E27FC236}">
                <a16:creationId xmlns:a16="http://schemas.microsoft.com/office/drawing/2014/main" id="{C09EC661-0480-4C41-86CB-2000D0B84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845" y="918585"/>
            <a:ext cx="2011514" cy="347669"/>
          </a:xfrm>
          <a:prstGeom prst="rect">
            <a:avLst/>
          </a:prstGeom>
        </p:spPr>
      </p:pic>
      <p:sp>
        <p:nvSpPr>
          <p:cNvPr id="10" name="Shape">
            <a:extLst>
              <a:ext uri="{FF2B5EF4-FFF2-40B4-BE49-F238E27FC236}">
                <a16:creationId xmlns:a16="http://schemas.microsoft.com/office/drawing/2014/main" id="{69C2C988-FEAE-411E-9026-339E25F5D83D}"/>
              </a:ext>
            </a:extLst>
          </p:cNvPr>
          <p:cNvSpPr/>
          <p:nvPr/>
        </p:nvSpPr>
        <p:spPr>
          <a:xfrm>
            <a:off x="6986044" y="3735659"/>
            <a:ext cx="84221" cy="84221"/>
          </a:xfrm>
          <a:prstGeom prst="ellipse">
            <a:avLst/>
          </a:prstGeom>
          <a:solidFill>
            <a:srgbClr val="009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2" name="Shape">
            <a:extLst>
              <a:ext uri="{FF2B5EF4-FFF2-40B4-BE49-F238E27FC236}">
                <a16:creationId xmlns:a16="http://schemas.microsoft.com/office/drawing/2014/main" id="{4192DE4F-4266-4BA1-928F-448A0E3B34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6607">
            <a:off x="6981325" y="3761874"/>
            <a:ext cx="321592" cy="4317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5155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2.70833E-6 0.09213 C 2.70833E-6 0.13357 0.09909 0.18449 0.17955 0.18449 L 0.35911 0.18449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6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>
            <a:extLst>
              <a:ext uri="{FF2B5EF4-FFF2-40B4-BE49-F238E27FC236}">
                <a16:creationId xmlns:a16="http://schemas.microsoft.com/office/drawing/2014/main" id="{62C5D2E9-CE15-426C-9392-10612D829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73" y="2103119"/>
            <a:ext cx="5496509" cy="3089123"/>
          </a:xfrm>
          <a:prstGeom prst="rect">
            <a:avLst/>
          </a:prstGeom>
        </p:spPr>
      </p:pic>
      <p:pic>
        <p:nvPicPr>
          <p:cNvPr id="6" name="Shape">
            <a:extLst>
              <a:ext uri="{FF2B5EF4-FFF2-40B4-BE49-F238E27FC236}">
                <a16:creationId xmlns:a16="http://schemas.microsoft.com/office/drawing/2014/main" id="{542719C2-8959-4F38-8DDD-D286D0E89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7500" y="3815149"/>
            <a:ext cx="76200" cy="76200"/>
          </a:xfrm>
          <a:prstGeom prst="rect">
            <a:avLst/>
          </a:prstGeom>
        </p:spPr>
      </p:pic>
      <p:pic>
        <p:nvPicPr>
          <p:cNvPr id="10" name="Shape">
            <a:extLst>
              <a:ext uri="{FF2B5EF4-FFF2-40B4-BE49-F238E27FC236}">
                <a16:creationId xmlns:a16="http://schemas.microsoft.com/office/drawing/2014/main" id="{FB42BCD6-6C05-48B3-8586-D182A575FB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74381" y="3617440"/>
            <a:ext cx="129026" cy="139778"/>
          </a:xfrm>
          <a:prstGeom prst="rect">
            <a:avLst/>
          </a:prstGeom>
        </p:spPr>
      </p:pic>
      <p:pic>
        <p:nvPicPr>
          <p:cNvPr id="12" name="Shape">
            <a:extLst>
              <a:ext uri="{FF2B5EF4-FFF2-40B4-BE49-F238E27FC236}">
                <a16:creationId xmlns:a16="http://schemas.microsoft.com/office/drawing/2014/main" id="{65BEADCB-C959-4F16-A60C-F524F575E0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51145" y="3829244"/>
            <a:ext cx="180975" cy="95250"/>
          </a:xfrm>
          <a:prstGeom prst="rect">
            <a:avLst/>
          </a:prstGeom>
        </p:spPr>
      </p:pic>
      <p:pic>
        <p:nvPicPr>
          <p:cNvPr id="14" name="Shape">
            <a:extLst>
              <a:ext uri="{FF2B5EF4-FFF2-40B4-BE49-F238E27FC236}">
                <a16:creationId xmlns:a16="http://schemas.microsoft.com/office/drawing/2014/main" id="{DACAE165-1D46-4AED-9C07-770CF24477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74381" y="3936594"/>
            <a:ext cx="129026" cy="139778"/>
          </a:xfrm>
          <a:prstGeom prst="rect">
            <a:avLst/>
          </a:prstGeom>
        </p:spPr>
      </p:pic>
      <p:pic>
        <p:nvPicPr>
          <p:cNvPr id="20" name="Shape">
            <a:extLst>
              <a:ext uri="{FF2B5EF4-FFF2-40B4-BE49-F238E27FC236}">
                <a16:creationId xmlns:a16="http://schemas.microsoft.com/office/drawing/2014/main" id="{A38F2161-D830-4EA8-81F5-99A549BF8B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5216">
            <a:off x="6646823" y="3846960"/>
            <a:ext cx="307869" cy="413363"/>
          </a:xfrm>
          <a:prstGeom prst="rect">
            <a:avLst/>
          </a:prstGeom>
        </p:spPr>
      </p:pic>
      <p:pic>
        <p:nvPicPr>
          <p:cNvPr id="22" name="Shape">
            <a:extLst>
              <a:ext uri="{FF2B5EF4-FFF2-40B4-BE49-F238E27FC236}">
                <a16:creationId xmlns:a16="http://schemas.microsoft.com/office/drawing/2014/main" id="{E4C77A75-AE57-4880-8770-D76C72D6D0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611" y="4039853"/>
            <a:ext cx="321592" cy="431789"/>
          </a:xfrm>
          <a:prstGeom prst="rect">
            <a:avLst/>
          </a:prstGeom>
        </p:spPr>
      </p:pic>
      <p:sp>
        <p:nvSpPr>
          <p:cNvPr id="13" name="Shape">
            <a:extLst>
              <a:ext uri="{FF2B5EF4-FFF2-40B4-BE49-F238E27FC236}">
                <a16:creationId xmlns:a16="http://schemas.microsoft.com/office/drawing/2014/main" id="{5EA7E553-9CE4-45F4-B4F0-1138AEE4B261}"/>
              </a:ext>
            </a:extLst>
          </p:cNvPr>
          <p:cNvSpPr txBox="1">
            <a:spLocks/>
          </p:cNvSpPr>
          <p:nvPr/>
        </p:nvSpPr>
        <p:spPr>
          <a:xfrm>
            <a:off x="427703" y="1464431"/>
            <a:ext cx="4691694" cy="1705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SemiBold" panose="020B0704000000000000" pitchFamily="34" charset="0"/>
                <a:ea typeface="Euclid Circular B SemiBold" panose="020B0704000000000000" pitchFamily="34" charset="0"/>
              </a:rPr>
              <a:t>Améliorez vos projets </a:t>
            </a:r>
            <a:r>
              <a:rPr lang="fr-FR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SemiBold" panose="020B0704000000000000" pitchFamily="34" charset="0"/>
                <a:ea typeface="Euclid Circular B SemiBold" panose="020B0704000000000000" pitchFamily="34" charset="0"/>
              </a:rPr>
              <a:t>eLearning</a:t>
            </a:r>
            <a:r>
              <a:rPr lang="fr-F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SemiBold" panose="020B0704000000000000" pitchFamily="34" charset="0"/>
                <a:ea typeface="Euclid Circular B SemiBold" panose="020B0704000000000000" pitchFamily="34" charset="0"/>
              </a:rPr>
              <a:t> avec des quiz</a:t>
            </a:r>
          </a:p>
        </p:txBody>
      </p:sp>
      <p:pic>
        <p:nvPicPr>
          <p:cNvPr id="19" name="Shape">
            <a:extLst>
              <a:ext uri="{FF2B5EF4-FFF2-40B4-BE49-F238E27FC236}">
                <a16:creationId xmlns:a16="http://schemas.microsoft.com/office/drawing/2014/main" id="{59973B3F-AC3D-46D9-BEAF-93F8AB079D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5845" y="918585"/>
            <a:ext cx="2011514" cy="347669"/>
          </a:xfrm>
          <a:prstGeom prst="rect">
            <a:avLst/>
          </a:prstGeom>
        </p:spPr>
      </p:pic>
      <p:sp>
        <p:nvSpPr>
          <p:cNvPr id="16" name="Shape">
            <a:extLst>
              <a:ext uri="{FF2B5EF4-FFF2-40B4-BE49-F238E27FC236}">
                <a16:creationId xmlns:a16="http://schemas.microsoft.com/office/drawing/2014/main" id="{B71BE6AD-ED17-464F-96A0-27B6F8DE7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269" y="3376499"/>
            <a:ext cx="5154447" cy="288593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Créez un quiz interactif pour évaluer les connaissances des apprenants et ajoutez-le à la diapositive de votre choix.</a:t>
            </a:r>
          </a:p>
          <a:p>
            <a:pPr algn="l">
              <a:lnSpc>
                <a:spcPct val="100000"/>
              </a:lnSpc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Choisissez parmi 3 types de questions : QCM, réponses multiples et réponses courtes. Configurez la notation et les ramifications, et votre quiz est prêt à être utilisé.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51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11979 -0.0236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1319 -0.0222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">
            <a:extLst>
              <a:ext uri="{FF2B5EF4-FFF2-40B4-BE49-F238E27FC236}">
                <a16:creationId xmlns:a16="http://schemas.microsoft.com/office/drawing/2014/main" id="{5118F4D1-71F6-4075-AAF8-DD1783A61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101" y="2892826"/>
            <a:ext cx="5560650" cy="171652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Convertissez vos cours au format SCORM avec iSpring Free et uploadez-les vers n'importe quel LMS. </a:t>
            </a:r>
          </a:p>
          <a:p>
            <a:pPr algn="l">
              <a:lnSpc>
                <a:spcPct val="100000"/>
              </a:lnSpc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Si vous n'avez pas encore de LMS…</a:t>
            </a:r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F47BB8E7-0C2A-4CF9-8091-CF0D360B63A4}"/>
              </a:ext>
            </a:extLst>
          </p:cNvPr>
          <p:cNvSpPr txBox="1">
            <a:spLocks/>
          </p:cNvSpPr>
          <p:nvPr/>
        </p:nvSpPr>
        <p:spPr>
          <a:xfrm>
            <a:off x="313594" y="4410832"/>
            <a:ext cx="5257028" cy="1528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16000" algn="l">
              <a:lnSpc>
                <a:spcPct val="110000"/>
              </a:lnSpc>
              <a:spcBef>
                <a:spcPts val="800"/>
              </a:spcBef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Nous avons ce qu'il vous faut. Essayez </a:t>
            </a:r>
            <a:r>
              <a:rPr lang="fr-FR" sz="1800" dirty="0">
                <a:solidFill>
                  <a:srgbClr val="44B56E"/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iSpring </a:t>
            </a:r>
            <a:r>
              <a:rPr lang="fr-FR" sz="1800" dirty="0" err="1">
                <a:solidFill>
                  <a:srgbClr val="44B56E"/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</a:t>
            </a:r>
            <a:r>
              <a:rPr lang="fr-FR" sz="1800" dirty="0">
                <a:solidFill>
                  <a:srgbClr val="44B56E"/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LMS</a:t>
            </a:r>
            <a:r>
              <a:rPr lang="fr-FR" sz="1800" dirty="0">
                <a:solidFill>
                  <a:srgbClr val="44B56E"/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  </a:t>
            </a:r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! </a:t>
            </a:r>
          </a:p>
          <a:p>
            <a:pPr marL="342900" indent="-216000" algn="l">
              <a:lnSpc>
                <a:spcPct val="110000"/>
              </a:lnSpc>
              <a:spcBef>
                <a:spcPts val="800"/>
              </a:spcBef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Vous souhaitez vendre des cours ? Découvrez </a:t>
            </a:r>
            <a:r>
              <a:rPr lang="fr-FR" sz="1800" dirty="0">
                <a:solidFill>
                  <a:srgbClr val="763BD9"/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iSpring </a:t>
            </a:r>
            <a:r>
              <a:rPr lang="fr-FR" sz="1800" dirty="0" err="1">
                <a:solidFill>
                  <a:srgbClr val="763BD9"/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</a:t>
            </a:r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 !</a:t>
            </a:r>
          </a:p>
        </p:txBody>
      </p:sp>
      <p:pic>
        <p:nvPicPr>
          <p:cNvPr id="18" name="Shape">
            <a:extLst>
              <a:ext uri="{FF2B5EF4-FFF2-40B4-BE49-F238E27FC236}">
                <a16:creationId xmlns:a16="http://schemas.microsoft.com/office/drawing/2014/main" id="{EC2542B9-2486-4B1F-826A-2BCDF0D86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20" y="1164469"/>
            <a:ext cx="4062289" cy="4529063"/>
          </a:xfrm>
          <a:prstGeom prst="rect">
            <a:avLst/>
          </a:prstGeom>
        </p:spPr>
      </p:pic>
      <p:sp>
        <p:nvSpPr>
          <p:cNvPr id="9" name="Shape">
            <a:extLst>
              <a:ext uri="{FF2B5EF4-FFF2-40B4-BE49-F238E27FC236}">
                <a16:creationId xmlns:a16="http://schemas.microsoft.com/office/drawing/2014/main" id="{E1775633-9453-47BA-AB76-50E88ED1C97F}"/>
              </a:ext>
            </a:extLst>
          </p:cNvPr>
          <p:cNvSpPr txBox="1">
            <a:spLocks/>
          </p:cNvSpPr>
          <p:nvPr/>
        </p:nvSpPr>
        <p:spPr>
          <a:xfrm>
            <a:off x="427702" y="1464431"/>
            <a:ext cx="4902287" cy="1146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SemiBold" panose="020B0704000000000000" pitchFamily="34" charset="0"/>
                <a:ea typeface="Euclid Circular B SemiBold" panose="020B0704000000000000" pitchFamily="34" charset="0"/>
              </a:rPr>
              <a:t>Lancez vos cours en toute simplicité</a:t>
            </a:r>
          </a:p>
        </p:txBody>
      </p:sp>
      <p:pic>
        <p:nvPicPr>
          <p:cNvPr id="12" name="Shape">
            <a:extLst>
              <a:ext uri="{FF2B5EF4-FFF2-40B4-BE49-F238E27FC236}">
                <a16:creationId xmlns:a16="http://schemas.microsoft.com/office/drawing/2014/main" id="{32C7755A-A2EC-4915-B0A3-1BCC5FA3F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5845" y="918585"/>
            <a:ext cx="2011514" cy="3476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675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>
            <a:extLst>
              <a:ext uri="{FF2B5EF4-FFF2-40B4-BE49-F238E27FC236}">
                <a16:creationId xmlns:a16="http://schemas.microsoft.com/office/drawing/2014/main" id="{57FA5450-4FFB-469A-802F-A322E744D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8234" y="821067"/>
            <a:ext cx="8755532" cy="1529166"/>
          </a:xfrm>
        </p:spPr>
        <p:txBody>
          <a:bodyPr>
            <a:noAutofit/>
          </a:bodyPr>
          <a:lstStyle/>
          <a:p>
            <a:r>
              <a:rPr lang="fr-FR" sz="4000" dirty="0">
                <a:latin typeface="Euclid Circular B SemiBold" panose="020B0704000000000000" pitchFamily="34" charset="0"/>
                <a:ea typeface="Euclid Circular B SemiBold" panose="020B0704000000000000" pitchFamily="34" charset="0"/>
              </a:rPr>
              <a:t>Créez facilement des cours professionnels avec iSpring Suite</a:t>
            </a:r>
          </a:p>
        </p:txBody>
      </p:sp>
      <p:sp>
        <p:nvSpPr>
          <p:cNvPr id="3" name="Shape">
            <a:extLst>
              <a:ext uri="{FF2B5EF4-FFF2-40B4-BE49-F238E27FC236}">
                <a16:creationId xmlns:a16="http://schemas.microsoft.com/office/drawing/2014/main" id="{65A8B59E-FFAB-4EF6-BA67-157ADD300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034" y="2540890"/>
            <a:ext cx="10649933" cy="8099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000" dirty="0"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Passez à la vitesse supérieure en création de cours avec la version PRO de iSpring Free ! Cliquez sur Suivant pour voir ce que iSpring Suite comprend.</a:t>
            </a:r>
          </a:p>
          <a:p>
            <a:pPr>
              <a:lnSpc>
                <a:spcPct val="100000"/>
              </a:lnSpc>
            </a:pPr>
            <a:endParaRPr lang="fr-FR" sz="2000" dirty="0">
              <a:latin typeface="Euclid Circular B Light" panose="020B0304000000000000" pitchFamily="34" charset="0"/>
              <a:ea typeface="Euclid Circular B Light" panose="020B0304000000000000" pitchFamily="34" charset="0"/>
            </a:endParaRPr>
          </a:p>
        </p:txBody>
      </p:sp>
      <p:pic>
        <p:nvPicPr>
          <p:cNvPr id="7" name="Shape">
            <a:extLst>
              <a:ext uri="{FF2B5EF4-FFF2-40B4-BE49-F238E27FC236}">
                <a16:creationId xmlns:a16="http://schemas.microsoft.com/office/drawing/2014/main" id="{B7BCFE64-9CD5-49E3-8CAF-AE9C7CEC0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0844" y="595050"/>
            <a:ext cx="2150312" cy="308953"/>
          </a:xfrm>
          <a:prstGeom prst="rect">
            <a:avLst/>
          </a:prstGeom>
        </p:spPr>
      </p:pic>
      <p:pic>
        <p:nvPicPr>
          <p:cNvPr id="5" name="Shape">
            <a:extLst>
              <a:ext uri="{FF2B5EF4-FFF2-40B4-BE49-F238E27FC236}">
                <a16:creationId xmlns:a16="http://schemas.microsoft.com/office/drawing/2014/main" id="{759E09BC-37D4-457D-97D1-7D37909B3C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2332" y="3921058"/>
            <a:ext cx="8607336" cy="29369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864778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">
            <a:extLst>
              <a:ext uri="{FF2B5EF4-FFF2-40B4-BE49-F238E27FC236}">
                <a16:creationId xmlns:a16="http://schemas.microsoft.com/office/drawing/2014/main" id="{37E70FF0-4A18-4C1F-A4C0-E9A4CE4D8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845" y="731304"/>
            <a:ext cx="2150312" cy="308953"/>
          </a:xfrm>
          <a:prstGeom prst="rect">
            <a:avLst/>
          </a:prstGeom>
        </p:spPr>
      </p:pic>
      <p:sp>
        <p:nvSpPr>
          <p:cNvPr id="3" name="Shape">
            <a:extLst>
              <a:ext uri="{FF2B5EF4-FFF2-40B4-BE49-F238E27FC236}">
                <a16:creationId xmlns:a16="http://schemas.microsoft.com/office/drawing/2014/main" id="{65A8B59E-FFAB-4EF6-BA67-157ADD300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100" y="2604433"/>
            <a:ext cx="6029126" cy="111771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Composez des cours en quelques minutes grâce à des modèles de diapositives préconçus et des ressources </a:t>
            </a:r>
            <a:r>
              <a:rPr lang="fr-F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eLearning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 libres de droits. </a:t>
            </a: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20D205D0-7BB8-454C-A02D-9E10645A4BE5}"/>
              </a:ext>
            </a:extLst>
          </p:cNvPr>
          <p:cNvSpPr txBox="1">
            <a:spLocks/>
          </p:cNvSpPr>
          <p:nvPr/>
        </p:nvSpPr>
        <p:spPr>
          <a:xfrm>
            <a:off x="313594" y="3647155"/>
            <a:ext cx="6424090" cy="123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16000" algn="l">
              <a:lnSpc>
                <a:spcPct val="100000"/>
              </a:lnSpc>
              <a:spcBef>
                <a:spcPts val="800"/>
              </a:spcBef>
              <a:buClr>
                <a:srgbClr val="CC0066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Plus de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SemiBold" panose="020B0704000000000000" pitchFamily="34" charset="0"/>
                <a:ea typeface="Euclid Circular B SemiBold" panose="020B0704000000000000" pitchFamily="34" charset="0"/>
              </a:rPr>
              <a:t>2 300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modèles de diapositives</a:t>
            </a:r>
          </a:p>
          <a:p>
            <a:pPr marL="342900" indent="-216000" algn="l">
              <a:lnSpc>
                <a:spcPct val="100000"/>
              </a:lnSpc>
              <a:spcBef>
                <a:spcPts val="800"/>
              </a:spcBef>
              <a:buClr>
                <a:srgbClr val="CC0066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Plus de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SemiBold" panose="020B0704000000000000" pitchFamily="34" charset="0"/>
                <a:ea typeface="Euclid Circular B SemiBold" panose="020B0704000000000000" pitchFamily="34" charset="0"/>
              </a:rPr>
              <a:t>81 000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photos et images de personnages</a:t>
            </a:r>
          </a:p>
          <a:p>
            <a:pPr marL="342900" indent="-216000" algn="l">
              <a:lnSpc>
                <a:spcPct val="100000"/>
              </a:lnSpc>
              <a:spcBef>
                <a:spcPts val="800"/>
              </a:spcBef>
              <a:buClr>
                <a:srgbClr val="CC0066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Plus de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SemiBold" panose="020B0704000000000000" pitchFamily="34" charset="0"/>
                <a:ea typeface="Euclid Circular B SemiBold" panose="020B0704000000000000" pitchFamily="34" charset="0"/>
              </a:rPr>
              <a:t>2 500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lieux</a:t>
            </a:r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B91AF0A3-38A2-4C4A-856A-F61F2C868634}"/>
              </a:ext>
            </a:extLst>
          </p:cNvPr>
          <p:cNvSpPr txBox="1">
            <a:spLocks/>
          </p:cNvSpPr>
          <p:nvPr/>
        </p:nvSpPr>
        <p:spPr>
          <a:xfrm>
            <a:off x="8692816" y="342105"/>
            <a:ext cx="3188163" cy="385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Euclid Circular B" panose="020B0504000000000000" pitchFamily="34" charset="0"/>
                <a:ea typeface="Euclid Circular B" panose="020B0504000000000000" pitchFamily="34" charset="0"/>
              </a:rPr>
              <a:t>Disponible dans iSpring Suite</a:t>
            </a:r>
          </a:p>
        </p:txBody>
      </p:sp>
      <p:grpSp>
        <p:nvGrpSpPr>
          <p:cNvPr id="18" name="Shape">
            <a:extLst>
              <a:ext uri="{FF2B5EF4-FFF2-40B4-BE49-F238E27FC236}">
                <a16:creationId xmlns:a16="http://schemas.microsoft.com/office/drawing/2014/main" id="{3ED61F84-25CB-4B4C-82A7-A73BA45126DD}"/>
              </a:ext>
            </a:extLst>
          </p:cNvPr>
          <p:cNvGrpSpPr/>
          <p:nvPr/>
        </p:nvGrpSpPr>
        <p:grpSpPr>
          <a:xfrm>
            <a:off x="545845" y="5128722"/>
            <a:ext cx="2829815" cy="583100"/>
            <a:chOff x="489865" y="5840561"/>
            <a:chExt cx="2829815" cy="583100"/>
          </a:xfrm>
        </p:grpSpPr>
        <p:sp>
          <p:nvSpPr>
            <p:cNvPr id="4" name="Shape">
              <a:hlinkClick r:id="rId6"/>
              <a:extLst>
                <a:ext uri="{FF2B5EF4-FFF2-40B4-BE49-F238E27FC236}">
                  <a16:creationId xmlns:a16="http://schemas.microsoft.com/office/drawing/2014/main" id="{089D9D10-F626-4D2F-AB6B-E94CCD486DB0}"/>
                </a:ext>
              </a:extLst>
            </p:cNvPr>
            <p:cNvSpPr/>
            <p:nvPr/>
          </p:nvSpPr>
          <p:spPr>
            <a:xfrm>
              <a:off x="489865" y="5840561"/>
              <a:ext cx="2829815" cy="583100"/>
            </a:xfrm>
            <a:prstGeom prst="roundRect">
              <a:avLst>
                <a:gd name="adj" fmla="val 50000"/>
              </a:avLst>
            </a:prstGeom>
            <a:solidFill>
              <a:srgbClr val="B81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Shape">
              <a:hlinkClick r:id="rId6"/>
              <a:extLst>
                <a:ext uri="{FF2B5EF4-FFF2-40B4-BE49-F238E27FC236}">
                  <a16:creationId xmlns:a16="http://schemas.microsoft.com/office/drawing/2014/main" id="{E4239D59-89B4-4425-8CF2-0A7CED9C7E22}"/>
                </a:ext>
              </a:extLst>
            </p:cNvPr>
            <p:cNvSpPr txBox="1">
              <a:spLocks/>
            </p:cNvSpPr>
            <p:nvPr/>
          </p:nvSpPr>
          <p:spPr>
            <a:xfrm>
              <a:off x="531048" y="5950518"/>
              <a:ext cx="2747448" cy="3623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fr-FR" sz="1600" dirty="0" err="1">
                  <a:solidFill>
                    <a:schemeClr val="bg1"/>
                  </a:solidFill>
                  <a:latin typeface="Euclid Circular B" panose="020B0504000000000000" pitchFamily="34" charset="0"/>
                  <a:ea typeface="Euclid Circular B" panose="020B0504000000000000" pitchFamily="34" charset="0"/>
                </a:rPr>
                <a:t>Découvrir</a:t>
              </a:r>
              <a:r>
                <a:rPr lang="fr-FR" sz="1600" dirty="0">
                  <a:solidFill>
                    <a:schemeClr val="bg1"/>
                  </a:solidFill>
                  <a:latin typeface="Euclid Circular B" panose="020B0504000000000000" pitchFamily="34" charset="0"/>
                  <a:ea typeface="Euclid Circular B" panose="020B0504000000000000" pitchFamily="34" charset="0"/>
                </a:rPr>
                <a:t> iSpring Suite</a:t>
              </a:r>
            </a:p>
          </p:txBody>
        </p:sp>
      </p:grpSp>
      <p:pic>
        <p:nvPicPr>
          <p:cNvPr id="24" name="Shape">
            <a:extLst>
              <a:ext uri="{FF2B5EF4-FFF2-40B4-BE49-F238E27FC236}">
                <a16:creationId xmlns:a16="http://schemas.microsoft.com/office/drawing/2014/main" id="{E131E49D-ABF3-49EB-A38F-71259BEA8A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7881" y="3833901"/>
            <a:ext cx="1554119" cy="2082809"/>
          </a:xfrm>
          <a:prstGeom prst="rect">
            <a:avLst/>
          </a:prstGeom>
        </p:spPr>
      </p:pic>
      <p:pic>
        <p:nvPicPr>
          <p:cNvPr id="26" name="Shape">
            <a:extLst>
              <a:ext uri="{FF2B5EF4-FFF2-40B4-BE49-F238E27FC236}">
                <a16:creationId xmlns:a16="http://schemas.microsoft.com/office/drawing/2014/main" id="{78B8E045-3CA8-4CDF-BDE4-25891F5C39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76" y="1604394"/>
            <a:ext cx="3655541" cy="2096977"/>
          </a:xfrm>
          <a:prstGeom prst="rect">
            <a:avLst/>
          </a:prstGeom>
        </p:spPr>
      </p:pic>
      <p:pic>
        <p:nvPicPr>
          <p:cNvPr id="34" name="Shape">
            <a:extLst>
              <a:ext uri="{FF2B5EF4-FFF2-40B4-BE49-F238E27FC236}">
                <a16:creationId xmlns:a16="http://schemas.microsoft.com/office/drawing/2014/main" id="{5917499B-BC46-4199-95DF-3BBF864CC1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617" y="3833901"/>
            <a:ext cx="3630843" cy="2082809"/>
          </a:xfrm>
          <a:prstGeom prst="rect">
            <a:avLst/>
          </a:prstGeom>
        </p:spPr>
      </p:pic>
      <p:pic>
        <p:nvPicPr>
          <p:cNvPr id="32" name="Shape">
            <a:extLst>
              <a:ext uri="{FF2B5EF4-FFF2-40B4-BE49-F238E27FC236}">
                <a16:creationId xmlns:a16="http://schemas.microsoft.com/office/drawing/2014/main" id="{11F6BEEA-1156-485E-8506-D3A44D432FE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3723" y="1604393"/>
            <a:ext cx="858277" cy="2096977"/>
          </a:xfrm>
          <a:prstGeom prst="rect">
            <a:avLst/>
          </a:prstGeom>
        </p:spPr>
      </p:pic>
      <p:sp>
        <p:nvSpPr>
          <p:cNvPr id="15" name="Shape">
            <a:extLst>
              <a:ext uri="{FF2B5EF4-FFF2-40B4-BE49-F238E27FC236}">
                <a16:creationId xmlns:a16="http://schemas.microsoft.com/office/drawing/2014/main" id="{B7C149C8-C5DD-4CBA-8797-0DE95194440A}"/>
              </a:ext>
            </a:extLst>
          </p:cNvPr>
          <p:cNvSpPr txBox="1">
            <a:spLocks/>
          </p:cNvSpPr>
          <p:nvPr/>
        </p:nvSpPr>
        <p:spPr>
          <a:xfrm>
            <a:off x="427702" y="1240497"/>
            <a:ext cx="5668298" cy="1238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SemiBold" panose="020B0704000000000000" pitchFamily="34" charset="0"/>
                <a:ea typeface="Euclid Circular B SemiBold" panose="020B0704000000000000" pitchFamily="34" charset="0"/>
              </a:rPr>
              <a:t>Ressources pour </a:t>
            </a:r>
          </a:p>
          <a:p>
            <a:pPr algn="l"/>
            <a:r>
              <a:rPr lang="fr-F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SemiBold" panose="020B0704000000000000" pitchFamily="34" charset="0"/>
                <a:ea typeface="Euclid Circular B SemiBold" panose="020B0704000000000000" pitchFamily="34" charset="0"/>
              </a:rPr>
              <a:t>la création de cours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070739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>
            <a:extLst>
              <a:ext uri="{FF2B5EF4-FFF2-40B4-BE49-F238E27FC236}">
                <a16:creationId xmlns:a16="http://schemas.microsoft.com/office/drawing/2014/main" id="{641565CD-5408-4953-B7A9-F815B9EBEA38}"/>
              </a:ext>
            </a:extLst>
          </p:cNvPr>
          <p:cNvSpPr txBox="1">
            <a:spLocks/>
          </p:cNvSpPr>
          <p:nvPr/>
        </p:nvSpPr>
        <p:spPr>
          <a:xfrm>
            <a:off x="433888" y="2269561"/>
            <a:ext cx="5142320" cy="2355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Évaluez les connaissances des apprenants et proposez des expériences d'apprentissage stimulantes grâce à des quiz interactifs. </a:t>
            </a:r>
          </a:p>
          <a:p>
            <a:pPr algn="l">
              <a:lnSpc>
                <a:spcPct val="100000"/>
              </a:lnSpc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Choisissez parmi 14 types de questions, dont les QCM, hotspot et glisser-déposer.</a:t>
            </a:r>
          </a:p>
        </p:txBody>
      </p:sp>
      <p:pic>
        <p:nvPicPr>
          <p:cNvPr id="10" name="Shape">
            <a:extLst>
              <a:ext uri="{FF2B5EF4-FFF2-40B4-BE49-F238E27FC236}">
                <a16:creationId xmlns:a16="http://schemas.microsoft.com/office/drawing/2014/main" id="{6F59663F-3448-42B7-8FA8-1A13C31C6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845" y="955238"/>
            <a:ext cx="2150312" cy="308953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61D5A73F-4AF0-471F-A640-F228B5EFFC25}"/>
              </a:ext>
            </a:extLst>
          </p:cNvPr>
          <p:cNvSpPr txBox="1">
            <a:spLocks/>
          </p:cNvSpPr>
          <p:nvPr/>
        </p:nvSpPr>
        <p:spPr>
          <a:xfrm>
            <a:off x="427702" y="1464431"/>
            <a:ext cx="5606094" cy="768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SemiBold" panose="020B0704000000000000" pitchFamily="34" charset="0"/>
                <a:ea typeface="Euclid Circular B SemiBold" panose="020B0704000000000000" pitchFamily="34" charset="0"/>
              </a:rPr>
              <a:t>Quiz </a:t>
            </a:r>
            <a:r>
              <a:rPr lang="fr-FR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SemiBold" panose="020B0704000000000000" pitchFamily="34" charset="0"/>
                <a:ea typeface="Euclid Circular B SemiBold" panose="020B0704000000000000" pitchFamily="34" charset="0"/>
              </a:rPr>
              <a:t>perfectionnés</a:t>
            </a:r>
            <a:endParaRPr lang="fr-FR" sz="4000" dirty="0">
              <a:solidFill>
                <a:schemeClr val="tx1">
                  <a:lumMod val="85000"/>
                  <a:lumOff val="15000"/>
                </a:schemeClr>
              </a:solidFill>
              <a:latin typeface="Euclid Circular B SemiBold" panose="020B0704000000000000" pitchFamily="34" charset="0"/>
              <a:ea typeface="Euclid Circular B SemiBold" panose="020B0704000000000000" pitchFamily="34" charset="0"/>
            </a:endParaRPr>
          </a:p>
        </p:txBody>
      </p:sp>
      <p:pic>
        <p:nvPicPr>
          <p:cNvPr id="13" name="Shape">
            <a:extLst>
              <a:ext uri="{FF2B5EF4-FFF2-40B4-BE49-F238E27FC236}">
                <a16:creationId xmlns:a16="http://schemas.microsoft.com/office/drawing/2014/main" id="{43D20353-B997-429F-A4F9-1AAF05BC0C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73" y="1902100"/>
            <a:ext cx="5487147" cy="3392248"/>
          </a:xfrm>
          <a:prstGeom prst="rect">
            <a:avLst/>
          </a:prstGeom>
        </p:spPr>
      </p:pic>
      <p:pic>
        <p:nvPicPr>
          <p:cNvPr id="19" name="Shape">
            <a:extLst>
              <a:ext uri="{FF2B5EF4-FFF2-40B4-BE49-F238E27FC236}">
                <a16:creationId xmlns:a16="http://schemas.microsoft.com/office/drawing/2014/main" id="{0DC54E6C-22DC-4C48-90F2-D783C848CC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1" y="3676650"/>
            <a:ext cx="182201" cy="501643"/>
          </a:xfrm>
          <a:prstGeom prst="rect">
            <a:avLst/>
          </a:prstGeom>
        </p:spPr>
      </p:pic>
      <p:pic>
        <p:nvPicPr>
          <p:cNvPr id="20" name="Shape">
            <a:extLst>
              <a:ext uri="{FF2B5EF4-FFF2-40B4-BE49-F238E27FC236}">
                <a16:creationId xmlns:a16="http://schemas.microsoft.com/office/drawing/2014/main" id="{7A1FEB8C-2D1F-42A2-A0CE-4AAC189F42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1" y="3951815"/>
            <a:ext cx="337357" cy="452955"/>
          </a:xfrm>
          <a:prstGeom prst="rect">
            <a:avLst/>
          </a:prstGeom>
        </p:spPr>
      </p:pic>
      <p:sp>
        <p:nvSpPr>
          <p:cNvPr id="21" name="Shape">
            <a:extLst>
              <a:ext uri="{FF2B5EF4-FFF2-40B4-BE49-F238E27FC236}">
                <a16:creationId xmlns:a16="http://schemas.microsoft.com/office/drawing/2014/main" id="{17A9609D-E66C-48DE-AAF3-2526D84A182C}"/>
              </a:ext>
            </a:extLst>
          </p:cNvPr>
          <p:cNvSpPr txBox="1">
            <a:spLocks/>
          </p:cNvSpPr>
          <p:nvPr/>
        </p:nvSpPr>
        <p:spPr>
          <a:xfrm>
            <a:off x="6660083" y="2630664"/>
            <a:ext cx="1480617" cy="64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Votre tâche consiste à augmenter la vente du beurre Matin frais. Déplacez le beurre vers une meilleure position sur le rayon.</a:t>
            </a: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BC15707B-22D2-4166-ACFA-F518B00E6561}"/>
              </a:ext>
            </a:extLst>
          </p:cNvPr>
          <p:cNvSpPr txBox="1">
            <a:spLocks/>
          </p:cNvSpPr>
          <p:nvPr/>
        </p:nvSpPr>
        <p:spPr>
          <a:xfrm>
            <a:off x="6660083" y="2165714"/>
            <a:ext cx="1614775" cy="502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SemiBold" panose="020B0704000000000000" pitchFamily="34" charset="0"/>
                <a:ea typeface="Euclid Circular B SemiBold" panose="020B0704000000000000" pitchFamily="34" charset="0"/>
              </a:rPr>
              <a:t>Placer le beurre sur la bonne étagère</a:t>
            </a:r>
          </a:p>
        </p:txBody>
      </p:sp>
      <p:pic>
        <p:nvPicPr>
          <p:cNvPr id="3" name="Shape">
            <a:extLst>
              <a:ext uri="{FF2B5EF4-FFF2-40B4-BE49-F238E27FC236}">
                <a16:creationId xmlns:a16="http://schemas.microsoft.com/office/drawing/2014/main" id="{C86D6FF9-83E8-42CA-B86C-C872EFECF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999" y="4927395"/>
            <a:ext cx="719661" cy="296331"/>
          </a:xfrm>
          <a:prstGeom prst="rect">
            <a:avLst/>
          </a:prstGeom>
        </p:spPr>
      </p:pic>
      <p:pic>
        <p:nvPicPr>
          <p:cNvPr id="23" name="Shape">
            <a:extLst>
              <a:ext uri="{FF2B5EF4-FFF2-40B4-BE49-F238E27FC236}">
                <a16:creationId xmlns:a16="http://schemas.microsoft.com/office/drawing/2014/main" id="{49AA9E89-ED07-4F3B-8AA0-A3786FBF04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964" y="5148580"/>
            <a:ext cx="344866" cy="463038"/>
          </a:xfrm>
          <a:prstGeom prst="rect">
            <a:avLst/>
          </a:prstGeom>
        </p:spPr>
      </p:pic>
      <p:sp>
        <p:nvSpPr>
          <p:cNvPr id="24" name="Shape">
            <a:extLst>
              <a:ext uri="{FF2B5EF4-FFF2-40B4-BE49-F238E27FC236}">
                <a16:creationId xmlns:a16="http://schemas.microsoft.com/office/drawing/2014/main" id="{26100C45-8228-41AF-9CD3-00875CF2C911}"/>
              </a:ext>
            </a:extLst>
          </p:cNvPr>
          <p:cNvSpPr txBox="1">
            <a:spLocks/>
          </p:cNvSpPr>
          <p:nvPr/>
        </p:nvSpPr>
        <p:spPr>
          <a:xfrm>
            <a:off x="8692816" y="342105"/>
            <a:ext cx="3188163" cy="385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Euclid Circular B" panose="020B0504000000000000" pitchFamily="34" charset="0"/>
                <a:ea typeface="Euclid Circular B" panose="020B0504000000000000" pitchFamily="34" charset="0"/>
              </a:rPr>
              <a:t>Disponible dans iSpring Suite</a:t>
            </a:r>
          </a:p>
        </p:txBody>
      </p:sp>
      <p:grpSp>
        <p:nvGrpSpPr>
          <p:cNvPr id="25" name="Shape">
            <a:extLst>
              <a:ext uri="{FF2B5EF4-FFF2-40B4-BE49-F238E27FC236}">
                <a16:creationId xmlns:a16="http://schemas.microsoft.com/office/drawing/2014/main" id="{E77F977B-5E8D-48C2-A597-87E7D10BF7D2}"/>
              </a:ext>
            </a:extLst>
          </p:cNvPr>
          <p:cNvGrpSpPr/>
          <p:nvPr/>
        </p:nvGrpSpPr>
        <p:grpSpPr>
          <a:xfrm>
            <a:off x="545845" y="4610502"/>
            <a:ext cx="2829815" cy="583100"/>
            <a:chOff x="489865" y="5840561"/>
            <a:chExt cx="2829815" cy="583100"/>
          </a:xfrm>
        </p:grpSpPr>
        <p:sp>
          <p:nvSpPr>
            <p:cNvPr id="26" name="Shape">
              <a:hlinkClick r:id="rId10"/>
              <a:extLst>
                <a:ext uri="{FF2B5EF4-FFF2-40B4-BE49-F238E27FC236}">
                  <a16:creationId xmlns:a16="http://schemas.microsoft.com/office/drawing/2014/main" id="{B8726B7D-9B81-48DC-9656-A49CC9EB3892}"/>
                </a:ext>
              </a:extLst>
            </p:cNvPr>
            <p:cNvSpPr/>
            <p:nvPr/>
          </p:nvSpPr>
          <p:spPr>
            <a:xfrm>
              <a:off x="489865" y="5840561"/>
              <a:ext cx="2829815" cy="583100"/>
            </a:xfrm>
            <a:prstGeom prst="roundRect">
              <a:avLst>
                <a:gd name="adj" fmla="val 50000"/>
              </a:avLst>
            </a:prstGeom>
            <a:solidFill>
              <a:srgbClr val="B81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Shape">
              <a:hlinkClick r:id="rId10"/>
              <a:extLst>
                <a:ext uri="{FF2B5EF4-FFF2-40B4-BE49-F238E27FC236}">
                  <a16:creationId xmlns:a16="http://schemas.microsoft.com/office/drawing/2014/main" id="{276D26CE-8AD7-4042-8F00-A90A0A1B83FF}"/>
                </a:ext>
              </a:extLst>
            </p:cNvPr>
            <p:cNvSpPr txBox="1">
              <a:spLocks/>
            </p:cNvSpPr>
            <p:nvPr/>
          </p:nvSpPr>
          <p:spPr>
            <a:xfrm>
              <a:off x="531048" y="5950518"/>
              <a:ext cx="2747448" cy="3623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fr-FR" sz="1600" dirty="0" err="1">
                  <a:solidFill>
                    <a:schemeClr val="bg1"/>
                  </a:solidFill>
                  <a:latin typeface="Euclid Circular B" panose="020B0504000000000000" pitchFamily="34" charset="0"/>
                  <a:ea typeface="Euclid Circular B" panose="020B0504000000000000" pitchFamily="34" charset="0"/>
                </a:rPr>
                <a:t>Découvrir</a:t>
              </a:r>
              <a:r>
                <a:rPr lang="fr-FR" sz="1600" dirty="0">
                  <a:solidFill>
                    <a:schemeClr val="bg1"/>
                  </a:solidFill>
                  <a:latin typeface="Euclid Circular B" panose="020B0504000000000000" pitchFamily="34" charset="0"/>
                  <a:ea typeface="Euclid Circular B" panose="020B0504000000000000" pitchFamily="34" charset="0"/>
                </a:rPr>
                <a:t> iSpring Suite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2010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1297 L 0.05131 0.04444 C 0.06211 0.05787 0.07813 0.06504 0.09506 0.06504 C 0.1142 0.06504 0.12956 0.05787 0.14037 0.04444 L 0.19206 -0.01297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96" y="388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023 L 0.05065 0.03472 C 0.06107 0.04259 0.07696 0.04722 0.09362 0.04722 C 0.11263 0.04722 0.12774 0.04259 0.13815 0.03472 L 0.18907 -0.00023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">
            <a:extLst>
              <a:ext uri="{FF2B5EF4-FFF2-40B4-BE49-F238E27FC236}">
                <a16:creationId xmlns:a16="http://schemas.microsoft.com/office/drawing/2014/main" id="{446CD849-C928-4510-BD5E-90094031B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74" y="2103120"/>
            <a:ext cx="5496510" cy="3088271"/>
          </a:xfrm>
          <a:prstGeom prst="rect">
            <a:avLst/>
          </a:prstGeom>
        </p:spPr>
      </p:pic>
      <p:sp>
        <p:nvSpPr>
          <p:cNvPr id="9" name="Shape">
            <a:extLst>
              <a:ext uri="{FF2B5EF4-FFF2-40B4-BE49-F238E27FC236}">
                <a16:creationId xmlns:a16="http://schemas.microsoft.com/office/drawing/2014/main" id="{641565CD-5408-4953-B7A9-F815B9EBEA38}"/>
              </a:ext>
            </a:extLst>
          </p:cNvPr>
          <p:cNvSpPr txBox="1">
            <a:spLocks/>
          </p:cNvSpPr>
          <p:nvPr/>
        </p:nvSpPr>
        <p:spPr>
          <a:xfrm>
            <a:off x="433886" y="2821001"/>
            <a:ext cx="4787819" cy="1462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Impressionnez votre public avec 14 magnifiques interactions, y compris des graphiques, frises chronologiques, FAQ, lexiques, catalogues et plus.</a:t>
            </a:r>
          </a:p>
        </p:txBody>
      </p:sp>
      <p:pic>
        <p:nvPicPr>
          <p:cNvPr id="10" name="Shape">
            <a:extLst>
              <a:ext uri="{FF2B5EF4-FFF2-40B4-BE49-F238E27FC236}">
                <a16:creationId xmlns:a16="http://schemas.microsoft.com/office/drawing/2014/main" id="{D91D59ED-DA88-467A-8D80-907CF619B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845" y="955238"/>
            <a:ext cx="2150312" cy="308953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C586D71C-8DF3-4AB5-BE84-6B34F4AF2692}"/>
              </a:ext>
            </a:extLst>
          </p:cNvPr>
          <p:cNvSpPr txBox="1">
            <a:spLocks/>
          </p:cNvSpPr>
          <p:nvPr/>
        </p:nvSpPr>
        <p:spPr>
          <a:xfrm>
            <a:off x="427702" y="1464431"/>
            <a:ext cx="5220429" cy="1159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SemiBold" panose="020B0704000000000000" pitchFamily="34" charset="0"/>
                <a:ea typeface="Euclid Circular B SemiBold" panose="020B0704000000000000" pitchFamily="34" charset="0"/>
              </a:rPr>
              <a:t>Interactions eLearning</a:t>
            </a:r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DCF11CC9-D50B-4648-8ECD-60F512C6F649}"/>
              </a:ext>
            </a:extLst>
          </p:cNvPr>
          <p:cNvSpPr txBox="1">
            <a:spLocks/>
          </p:cNvSpPr>
          <p:nvPr/>
        </p:nvSpPr>
        <p:spPr>
          <a:xfrm>
            <a:off x="8692816" y="342105"/>
            <a:ext cx="3188163" cy="385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Euclid Circular B" panose="020B0504000000000000" pitchFamily="34" charset="0"/>
                <a:ea typeface="Euclid Circular B" panose="020B0504000000000000" pitchFamily="34" charset="0"/>
              </a:rPr>
              <a:t>Disponible dans iSpring Suite</a:t>
            </a:r>
          </a:p>
        </p:txBody>
      </p:sp>
      <p:grpSp>
        <p:nvGrpSpPr>
          <p:cNvPr id="16" name="Shape">
            <a:extLst>
              <a:ext uri="{FF2B5EF4-FFF2-40B4-BE49-F238E27FC236}">
                <a16:creationId xmlns:a16="http://schemas.microsoft.com/office/drawing/2014/main" id="{2E2627B5-3E94-413C-9667-10054A57716F}"/>
              </a:ext>
            </a:extLst>
          </p:cNvPr>
          <p:cNvGrpSpPr/>
          <p:nvPr/>
        </p:nvGrpSpPr>
        <p:grpSpPr>
          <a:xfrm>
            <a:off x="545845" y="4404245"/>
            <a:ext cx="2829815" cy="583100"/>
            <a:chOff x="489865" y="5840561"/>
            <a:chExt cx="2829815" cy="583100"/>
          </a:xfrm>
        </p:grpSpPr>
        <p:sp>
          <p:nvSpPr>
            <p:cNvPr id="17" name="Shape">
              <a:hlinkClick r:id="rId8"/>
              <a:extLst>
                <a:ext uri="{FF2B5EF4-FFF2-40B4-BE49-F238E27FC236}">
                  <a16:creationId xmlns:a16="http://schemas.microsoft.com/office/drawing/2014/main" id="{D6CB30B1-CEC8-4C10-9EDD-96DB033CE684}"/>
                </a:ext>
              </a:extLst>
            </p:cNvPr>
            <p:cNvSpPr/>
            <p:nvPr/>
          </p:nvSpPr>
          <p:spPr>
            <a:xfrm>
              <a:off x="489865" y="5840561"/>
              <a:ext cx="2829815" cy="583100"/>
            </a:xfrm>
            <a:prstGeom prst="roundRect">
              <a:avLst>
                <a:gd name="adj" fmla="val 50000"/>
              </a:avLst>
            </a:prstGeom>
            <a:solidFill>
              <a:srgbClr val="B81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Shape">
              <a:hlinkClick r:id="rId8"/>
              <a:extLst>
                <a:ext uri="{FF2B5EF4-FFF2-40B4-BE49-F238E27FC236}">
                  <a16:creationId xmlns:a16="http://schemas.microsoft.com/office/drawing/2014/main" id="{083CC48E-F95C-4CFC-986C-9D23EA47319E}"/>
                </a:ext>
              </a:extLst>
            </p:cNvPr>
            <p:cNvSpPr txBox="1">
              <a:spLocks/>
            </p:cNvSpPr>
            <p:nvPr/>
          </p:nvSpPr>
          <p:spPr>
            <a:xfrm>
              <a:off x="531048" y="5950518"/>
              <a:ext cx="2747448" cy="3623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fr-FR" sz="1600" dirty="0" err="1">
                  <a:solidFill>
                    <a:schemeClr val="bg1"/>
                  </a:solidFill>
                  <a:latin typeface="Euclid Circular B" panose="020B0504000000000000" pitchFamily="34" charset="0"/>
                  <a:ea typeface="Euclid Circular B" panose="020B0504000000000000" pitchFamily="34" charset="0"/>
                </a:rPr>
                <a:t>Découvrir</a:t>
              </a:r>
              <a:r>
                <a:rPr lang="fr-FR" sz="1600" dirty="0">
                  <a:solidFill>
                    <a:schemeClr val="bg1"/>
                  </a:solidFill>
                  <a:latin typeface="Euclid Circular B" panose="020B0504000000000000" pitchFamily="34" charset="0"/>
                  <a:ea typeface="Euclid Circular B" panose="020B0504000000000000" pitchFamily="34" charset="0"/>
                </a:rPr>
                <a:t> iSpring Suite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0077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">
            <a:extLst>
              <a:ext uri="{FF2B5EF4-FFF2-40B4-BE49-F238E27FC236}">
                <a16:creationId xmlns:a16="http://schemas.microsoft.com/office/drawing/2014/main" id="{561F33D8-CD16-426B-A54F-21D7E088B2AB}"/>
              </a:ext>
            </a:extLst>
          </p:cNvPr>
          <p:cNvSpPr txBox="1">
            <a:spLocks/>
          </p:cNvSpPr>
          <p:nvPr/>
        </p:nvSpPr>
        <p:spPr>
          <a:xfrm>
            <a:off x="433886" y="2237669"/>
            <a:ext cx="5297991" cy="256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Plus besoin d'acheter du matériel coûteux, de louer un studio d'enregistrement et d'engager un comédien pour ajouter une voix off. </a:t>
            </a:r>
          </a:p>
          <a:p>
            <a:pPr algn="l">
              <a:lnSpc>
                <a:spcPct val="100000"/>
              </a:lnSpc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Light" panose="020B0304000000000000" pitchFamily="34" charset="0"/>
                <a:ea typeface="Euclid Circular B Light" panose="020B0304000000000000" pitchFamily="34" charset="0"/>
              </a:rPr>
              <a:t>Il vous suffit de copier-coller votre texte dans l'outil et des algorithmes intelligents le convertiront en une voix naturelle.</a:t>
            </a:r>
          </a:p>
        </p:txBody>
      </p:sp>
      <p:pic>
        <p:nvPicPr>
          <p:cNvPr id="3" name="Shape">
            <a:extLst>
              <a:ext uri="{FF2B5EF4-FFF2-40B4-BE49-F238E27FC236}">
                <a16:creationId xmlns:a16="http://schemas.microsoft.com/office/drawing/2014/main" id="{9003AC58-4F94-4BC2-A57D-64CE216B2A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74" y="1814569"/>
            <a:ext cx="5496510" cy="4192064"/>
          </a:xfrm>
          <a:prstGeom prst="rect">
            <a:avLst/>
          </a:prstGeom>
        </p:spPr>
      </p:pic>
      <p:pic>
        <p:nvPicPr>
          <p:cNvPr id="10" name="Shape">
            <a:extLst>
              <a:ext uri="{FF2B5EF4-FFF2-40B4-BE49-F238E27FC236}">
                <a16:creationId xmlns:a16="http://schemas.microsoft.com/office/drawing/2014/main" id="{2194CA0C-FBFD-4A5F-8DBA-D81E818C9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845" y="955238"/>
            <a:ext cx="2150312" cy="308953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0A1C7D3A-E90A-4EB0-9C42-3C2BD235CE79}"/>
              </a:ext>
            </a:extLst>
          </p:cNvPr>
          <p:cNvSpPr txBox="1">
            <a:spLocks/>
          </p:cNvSpPr>
          <p:nvPr/>
        </p:nvSpPr>
        <p:spPr>
          <a:xfrm>
            <a:off x="427702" y="1464431"/>
            <a:ext cx="4559388" cy="7975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Euclid Circular B SemiBold" panose="020B0704000000000000" pitchFamily="34" charset="0"/>
                <a:ea typeface="Euclid Circular B SemiBold" panose="020B0704000000000000" pitchFamily="34" charset="0"/>
              </a:rPr>
              <a:t>Voix off par IA</a:t>
            </a:r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48BD379B-8CC7-4F24-B1DE-B1328F0293A4}"/>
              </a:ext>
            </a:extLst>
          </p:cNvPr>
          <p:cNvSpPr txBox="1">
            <a:spLocks/>
          </p:cNvSpPr>
          <p:nvPr/>
        </p:nvSpPr>
        <p:spPr>
          <a:xfrm>
            <a:off x="8692816" y="342105"/>
            <a:ext cx="3188163" cy="385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Euclid Circular B" panose="020B0504000000000000" pitchFamily="34" charset="0"/>
                <a:ea typeface="Euclid Circular B" panose="020B0504000000000000" pitchFamily="34" charset="0"/>
              </a:rPr>
              <a:t>Disponible dans iSpring Suite</a:t>
            </a:r>
          </a:p>
        </p:txBody>
      </p:sp>
      <p:grpSp>
        <p:nvGrpSpPr>
          <p:cNvPr id="13" name="Shape">
            <a:extLst>
              <a:ext uri="{FF2B5EF4-FFF2-40B4-BE49-F238E27FC236}">
                <a16:creationId xmlns:a16="http://schemas.microsoft.com/office/drawing/2014/main" id="{1625A8AA-CCBD-4988-B620-625826FDF5DC}"/>
              </a:ext>
            </a:extLst>
          </p:cNvPr>
          <p:cNvGrpSpPr/>
          <p:nvPr/>
        </p:nvGrpSpPr>
        <p:grpSpPr>
          <a:xfrm>
            <a:off x="545845" y="4861436"/>
            <a:ext cx="2829815" cy="583100"/>
            <a:chOff x="489865" y="5840561"/>
            <a:chExt cx="2829815" cy="583100"/>
          </a:xfrm>
        </p:grpSpPr>
        <p:sp>
          <p:nvSpPr>
            <p:cNvPr id="14" name="Shape">
              <a:hlinkClick r:id="rId8"/>
              <a:extLst>
                <a:ext uri="{FF2B5EF4-FFF2-40B4-BE49-F238E27FC236}">
                  <a16:creationId xmlns:a16="http://schemas.microsoft.com/office/drawing/2014/main" id="{08D88876-5B4A-49AC-AEB3-4D790637B758}"/>
                </a:ext>
              </a:extLst>
            </p:cNvPr>
            <p:cNvSpPr/>
            <p:nvPr/>
          </p:nvSpPr>
          <p:spPr>
            <a:xfrm>
              <a:off x="489865" y="5840561"/>
              <a:ext cx="2829815" cy="583100"/>
            </a:xfrm>
            <a:prstGeom prst="roundRect">
              <a:avLst>
                <a:gd name="adj" fmla="val 50000"/>
              </a:avLst>
            </a:prstGeom>
            <a:solidFill>
              <a:srgbClr val="B81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Shape">
              <a:hlinkClick r:id="rId8"/>
              <a:extLst>
                <a:ext uri="{FF2B5EF4-FFF2-40B4-BE49-F238E27FC236}">
                  <a16:creationId xmlns:a16="http://schemas.microsoft.com/office/drawing/2014/main" id="{78E30272-8B56-4093-9C5F-F116FD3DFA87}"/>
                </a:ext>
              </a:extLst>
            </p:cNvPr>
            <p:cNvSpPr txBox="1">
              <a:spLocks/>
            </p:cNvSpPr>
            <p:nvPr/>
          </p:nvSpPr>
          <p:spPr>
            <a:xfrm>
              <a:off x="531048" y="5950518"/>
              <a:ext cx="2747448" cy="3623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fr-FR" sz="1600" dirty="0" err="1">
                  <a:solidFill>
                    <a:schemeClr val="bg1"/>
                  </a:solidFill>
                  <a:latin typeface="Euclid Circular B" panose="020B0504000000000000" pitchFamily="34" charset="0"/>
                  <a:ea typeface="Euclid Circular B" panose="020B0504000000000000" pitchFamily="34" charset="0"/>
                </a:rPr>
                <a:t>Découvrir</a:t>
              </a:r>
              <a:r>
                <a:rPr lang="fr-FR" sz="1600" dirty="0">
                  <a:solidFill>
                    <a:schemeClr val="bg1"/>
                  </a:solidFill>
                  <a:latin typeface="Euclid Circular B" panose="020B0504000000000000" pitchFamily="34" charset="0"/>
                  <a:ea typeface="Euclid Circular B" panose="020B0504000000000000" pitchFamily="34" charset="0"/>
                </a:rPr>
                <a:t> iSpring Suite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094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Getting started with iSpri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EC1861-5570-4E3E-A03D-DE2031047FC9}:2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852DDB-6D60-4847-AE79-CBFE2BFD2583}:27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0D3F88-C625-42C4-B5A3-142DDA74CFAE}:2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B19D51-36FA-494F-A772-DC427B492053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136D80-E4EF-457C-AFA3-627AA7C60D52}:2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4A64A3-2917-425D-9874-4EF25B83EA0C}:2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31A832-5FE6-46BA-B9C2-C55FFD29E8C4}:2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6AF2DD-436B-4121-87BC-9294B800169A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619FBF-1773-4C9C-8B36-37F87FDD2EC4}:2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35C77F-73D0-4195-B808-6A0E0B4629B4}:2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C33E29-6C88-4F51-8C2F-596206915C11}:27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483</Words>
  <Application>Microsoft Office PowerPoint</Application>
  <PresentationFormat>Grand écran</PresentationFormat>
  <Paragraphs>49</Paragraphs>
  <Slides>11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Euclid Circular B Light</vt:lpstr>
      <vt:lpstr>Calibri Light</vt:lpstr>
      <vt:lpstr>Euclid Circular B SemiBold</vt:lpstr>
      <vt:lpstr>Arial</vt:lpstr>
      <vt:lpstr>Euclid Circular B</vt:lpstr>
      <vt:lpstr>Calibri</vt:lpstr>
      <vt:lpstr>Office Theme</vt:lpstr>
      <vt:lpstr>Bienvenue à iSpring Free ! </vt:lpstr>
      <vt:lpstr>Présentation PowerPoint</vt:lpstr>
      <vt:lpstr>Présentation PowerPoint</vt:lpstr>
      <vt:lpstr>Présentation PowerPoint</vt:lpstr>
      <vt:lpstr>Créez facilement des cours professionnels avec iSpring Suite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Essayez iSpring Suite gratuitement pendant 14 jours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iSpring</dc:title>
  <dc:creator/>
  <cp:lastModifiedBy/>
  <cp:revision>1</cp:revision>
  <dcterms:created xsi:type="dcterms:W3CDTF">2023-06-06T09:06:07Z</dcterms:created>
  <dcterms:modified xsi:type="dcterms:W3CDTF">2024-08-11T12:13:39Z</dcterms:modified>
</cp:coreProperties>
</file>