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heme/themeOverride1.xml" ContentType="application/vnd.openxmlformats-officedocument.themeOverride+xml"/>
  <Override PartName="/ppt/tags/tag14.xml" ContentType="application/vnd.openxmlformats-officedocument.presentationml.tags+xml"/>
  <Override PartName="/ppt/notesSlides/notesSlide12.xml" ContentType="application/vnd.openxmlformats-officedocument.presentationml.notesSlide+xml"/>
  <Override PartName="/ppt/theme/themeOverride2.xml" ContentType="application/vnd.openxmlformats-officedocument.themeOverride+xml"/>
  <Override PartName="/ppt/tags/tag15.xml" ContentType="application/vnd.openxmlformats-officedocument.presentationml.tags+xml"/>
  <Override PartName="/ppt/notesSlides/notesSlide13.xml" ContentType="application/vnd.openxmlformats-officedocument.presentationml.notesSlide+xml"/>
  <Override PartName="/ppt/theme/themeOverride3.xml" ContentType="application/vnd.openxmlformats-officedocument.themeOverr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heme/themeOverride4.xml" ContentType="application/vnd.openxmlformats-officedocument.themeOverride+xml"/>
  <Override PartName="/ppt/tags/tag22.xml" ContentType="application/vnd.openxmlformats-officedocument.presentationml.tags+xml"/>
  <Override PartName="/ppt/notesSlides/notesSlide20.xml" ContentType="application/vnd.openxmlformats-officedocument.presentationml.notesSlide+xml"/>
  <Override PartName="/ppt/theme/themeOverride5.xml" ContentType="application/vnd.openxmlformats-officedocument.themeOverr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notesSlides/notesSlide23.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notesSlides/notesSlide24.xml" ContentType="application/vnd.openxmlformats-officedocument.presentationml.notesSlide+xml"/>
  <Override PartName="/ppt/tags/tag30.xml" ContentType="application/vnd.openxmlformats-officedocument.presentationml.tags+xml"/>
  <Override PartName="/ppt/notesSlides/notesSlide25.xml" ContentType="application/vnd.openxmlformats-officedocument.presentationml.notesSlide+xml"/>
  <Override PartName="/ppt/tags/tag31.xml" ContentType="application/vnd.openxmlformats-officedocument.presentationml.tags+xml"/>
  <Override PartName="/ppt/notesSlides/notesSlide26.xml" ContentType="application/vnd.openxmlformats-officedocument.presentationml.notesSlide+xml"/>
  <Override PartName="/ppt/tags/tag32.xml" ContentType="application/vnd.openxmlformats-officedocument.presentationml.tags+xml"/>
  <Override PartName="/ppt/notesSlides/notesSlide27.xml" ContentType="application/vnd.openxmlformats-officedocument.presentationml.notesSlide+xml"/>
  <Override PartName="/ppt/tags/tag33.xml" ContentType="application/vnd.openxmlformats-officedocument.presentationml.tags+xml"/>
  <Override PartName="/ppt/notesSlides/notesSlide28.xml" ContentType="application/vnd.openxmlformats-officedocument.presentationml.notesSlide+xml"/>
  <Override PartName="/ppt/tags/tag34.xml" ContentType="application/vnd.openxmlformats-officedocument.presentationml.tags+xml"/>
  <Override PartName="/ppt/notesSlides/notesSlide29.xml" ContentType="application/vnd.openxmlformats-officedocument.presentationml.notesSlide+xml"/>
  <Override PartName="/ppt/tags/tag35.xml" ContentType="application/vnd.openxmlformats-officedocument.presentationml.tags+xml"/>
  <Override PartName="/ppt/notesSlides/notesSlide30.xml" ContentType="application/vnd.openxmlformats-officedocument.presentationml.notesSlide+xml"/>
  <Override PartName="/ppt/tags/tag36.xml" ContentType="application/vnd.openxmlformats-officedocument.presentationml.tags+xml"/>
  <Override PartName="/ppt/notesSlides/notesSlide31.xml" ContentType="application/vnd.openxmlformats-officedocument.presentationml.notesSlide+xml"/>
  <Override PartName="/ppt/tags/tag37.xml" ContentType="application/vnd.openxmlformats-officedocument.presentationml.tags+xml"/>
  <Override PartName="/ppt/notesSlides/notesSlide32.xml" ContentType="application/vnd.openxmlformats-officedocument.presentationml.notesSlide+xml"/>
  <Override PartName="/ppt/tags/tag38.xml" ContentType="application/vnd.openxmlformats-officedocument.presentationml.tags+xml"/>
  <Override PartName="/ppt/notesSlides/notesSlide33.xml" ContentType="application/vnd.openxmlformats-officedocument.presentationml.notesSlide+xml"/>
  <Override PartName="/ppt/tags/tag39.xml" ContentType="application/vnd.openxmlformats-officedocument.presentationml.tags+xml"/>
  <Override PartName="/ppt/notesSlides/notesSlide34.xml" ContentType="application/vnd.openxmlformats-officedocument.presentationml.notesSlide+xml"/>
  <Override PartName="/ppt/tags/tag40.xml" ContentType="application/vnd.openxmlformats-officedocument.presentationml.tags+xml"/>
  <Override PartName="/ppt/notesSlides/notesSlide35.xml" ContentType="application/vnd.openxmlformats-officedocument.presentationml.notesSlide+xml"/>
  <Override PartName="/ppt/tags/tag41.xml" ContentType="application/vnd.openxmlformats-officedocument.presentationml.tags+xml"/>
  <Override PartName="/ppt/notesSlides/notesSlide36.xml" ContentType="application/vnd.openxmlformats-officedocument.presentationml.notesSlide+xml"/>
  <Override PartName="/ppt/tags/tag42.xml" ContentType="application/vnd.openxmlformats-officedocument.presentationml.tags+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3"/>
  </p:notesMasterIdLst>
  <p:sldIdLst>
    <p:sldId id="423" r:id="rId2"/>
    <p:sldId id="424" r:id="rId3"/>
    <p:sldId id="427" r:id="rId4"/>
    <p:sldId id="430" r:id="rId5"/>
    <p:sldId id="425" r:id="rId6"/>
    <p:sldId id="429" r:id="rId7"/>
    <p:sldId id="426" r:id="rId8"/>
    <p:sldId id="434" r:id="rId9"/>
    <p:sldId id="450" r:id="rId10"/>
    <p:sldId id="435" r:id="rId11"/>
    <p:sldId id="440" r:id="rId12"/>
    <p:sldId id="332" r:id="rId13"/>
    <p:sldId id="333" r:id="rId14"/>
    <p:sldId id="336" r:id="rId15"/>
    <p:sldId id="339" r:id="rId16"/>
    <p:sldId id="340" r:id="rId17"/>
    <p:sldId id="345" r:id="rId18"/>
    <p:sldId id="451" r:id="rId19"/>
    <p:sldId id="354" r:id="rId20"/>
    <p:sldId id="453" r:id="rId21"/>
    <p:sldId id="321" r:id="rId22"/>
    <p:sldId id="326" r:id="rId23"/>
    <p:sldId id="446" r:id="rId24"/>
    <p:sldId id="452" r:id="rId25"/>
    <p:sldId id="441" r:id="rId26"/>
    <p:sldId id="445" r:id="rId27"/>
    <p:sldId id="436" r:id="rId28"/>
    <p:sldId id="437" r:id="rId29"/>
    <p:sldId id="438" r:id="rId30"/>
    <p:sldId id="439" r:id="rId31"/>
    <p:sldId id="353" r:id="rId32"/>
    <p:sldId id="448" r:id="rId33"/>
    <p:sldId id="447" r:id="rId34"/>
    <p:sldId id="356" r:id="rId35"/>
    <p:sldId id="395" r:id="rId36"/>
    <p:sldId id="396" r:id="rId37"/>
    <p:sldId id="449" r:id="rId38"/>
    <p:sldId id="454" r:id="rId39"/>
    <p:sldId id="455" r:id="rId40"/>
    <p:sldId id="456" r:id="rId41"/>
    <p:sldId id="256" r:id="rId42"/>
  </p:sldIdLst>
  <p:sldSz cx="24384000" cy="13716000"/>
  <p:notesSz cx="6858000" cy="9144000"/>
  <p:custDataLst>
    <p:tags r:id="rId44"/>
  </p:custData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1pPr>
    <a:lvl2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2pPr>
    <a:lvl3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3pPr>
    <a:lvl4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4pPr>
    <a:lvl5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5pPr>
    <a:lvl6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6pPr>
    <a:lvl7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7pPr>
    <a:lvl8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8pPr>
    <a:lvl9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B900"/>
    <a:srgbClr val="FFCCCC"/>
    <a:srgbClr val="CC00CC"/>
    <a:srgbClr val="CC99FF"/>
    <a:srgbClr val="4F89CA"/>
    <a:srgbClr val="81A784"/>
    <a:srgbClr val="395FAB"/>
    <a:srgbClr val="006E75"/>
    <a:srgbClr val="E35742"/>
    <a:srgbClr val="EFA08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5E5E5E"/>
        </a:fontRef>
        <a:srgbClr val="5E5E5E"/>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5E5E5E"/>
        </a:fontRef>
        <a:srgbClr val="5E5E5E"/>
      </a:tcTxStyle>
      <a:tcStyle>
        <a:tcBdr>
          <a:left>
            <a:ln w="12700" cap="flat">
              <a:noFill/>
              <a:miter lim="400000"/>
            </a:ln>
          </a:left>
          <a:right>
            <a:ln w="12700" cap="flat">
              <a:noFill/>
              <a:miter lim="400000"/>
            </a:ln>
          </a:right>
          <a:top>
            <a:ln w="508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5E5E5E"/>
              </a:solidFill>
              <a:prstDash val="solid"/>
              <a:round/>
            </a:ln>
          </a:top>
          <a:bottom>
            <a:ln w="25400" cap="flat">
              <a:solidFill>
                <a:srgbClr val="5E5E5E"/>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5E5E5E"/>
        </a:fontRef>
        <a:srgbClr val="5E5E5E"/>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1D1"/>
          </a:solidFill>
        </a:fill>
      </a:tcStyle>
    </a:wholeTbl>
    <a:band2H>
      <a:tcTxStyle/>
      <a:tcStyle>
        <a:tcBdr/>
        <a:fill>
          <a:solidFill>
            <a:srgbClr val="E9E9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5E5E5E"/>
          </a:solidFill>
        </a:fill>
      </a:tcStyle>
    </a:firstRow>
  </a:tblStyle>
  <a:tblStyle styleId="{2708684C-4D16-4618-839F-0558EEFCDFE6}" styleName="">
    <a:tblBg/>
    <a:wholeTbl>
      <a:tcTxStyle b="off"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wholeTbl>
    <a:band2H>
      <a:tcTxStyle/>
      <a:tcStyle>
        <a:tcBdr/>
        <a:fill>
          <a:solidFill>
            <a:srgbClr val="FFFFFF"/>
          </a:solidFill>
        </a:fill>
      </a:tcStyle>
    </a:band2H>
    <a:firstCol>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solidFill>
            <a:srgbClr val="5E5E5E">
              <a:alpha val="20000"/>
            </a:srgbClr>
          </a:solidFill>
        </a:fill>
      </a:tcStyle>
    </a:firstCol>
    <a:la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50800" cap="flat">
              <a:solidFill>
                <a:srgbClr val="5E5E5E"/>
              </a:solidFill>
              <a:prstDash val="solid"/>
              <a:round/>
            </a:ln>
          </a:top>
          <a:bottom>
            <a:ln w="127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lastRow>
    <a:firstRow>
      <a:tcTxStyle b="on" i="off">
        <a:fontRef idx="major">
          <a:srgbClr val="5E5E5E"/>
        </a:fontRef>
        <a:srgbClr val="5E5E5E"/>
      </a:tcTxStyle>
      <a:tcStyle>
        <a:tcBdr>
          <a:left>
            <a:ln w="12700" cap="flat">
              <a:solidFill>
                <a:srgbClr val="5E5E5E"/>
              </a:solidFill>
              <a:prstDash val="solid"/>
              <a:round/>
            </a:ln>
          </a:left>
          <a:right>
            <a:ln w="12700" cap="flat">
              <a:solidFill>
                <a:srgbClr val="5E5E5E"/>
              </a:solidFill>
              <a:prstDash val="solid"/>
              <a:round/>
            </a:ln>
          </a:right>
          <a:top>
            <a:ln w="12700" cap="flat">
              <a:solidFill>
                <a:srgbClr val="5E5E5E"/>
              </a:solidFill>
              <a:prstDash val="solid"/>
              <a:round/>
            </a:ln>
          </a:top>
          <a:bottom>
            <a:ln w="25400" cap="flat">
              <a:solidFill>
                <a:srgbClr val="5E5E5E"/>
              </a:solidFill>
              <a:prstDash val="solid"/>
              <a:round/>
            </a:ln>
          </a:bottom>
          <a:insideH>
            <a:ln w="12700" cap="flat">
              <a:solidFill>
                <a:srgbClr val="5E5E5E"/>
              </a:solidFill>
              <a:prstDash val="solid"/>
              <a:round/>
            </a:ln>
          </a:insideH>
          <a:insideV>
            <a:ln w="12700" cap="flat">
              <a:solidFill>
                <a:srgbClr val="5E5E5E"/>
              </a:solidFill>
              <a:prstDash val="solid"/>
              <a:round/>
            </a:ln>
          </a:insideV>
        </a:tcBdr>
        <a:fill>
          <a:no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62"/>
    <p:restoredTop sz="87465"/>
  </p:normalViewPr>
  <p:slideViewPr>
    <p:cSldViewPr snapToGrid="0" snapToObjects="1">
      <p:cViewPr varScale="1">
        <p:scale>
          <a:sx n="31" d="100"/>
          <a:sy n="31" d="100"/>
        </p:scale>
        <p:origin x="111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7" name="Shape 157"/>
          <p:cNvSpPr>
            <a:spLocks noGrp="1" noRot="1" noChangeAspect="1"/>
          </p:cNvSpPr>
          <p:nvPr>
            <p:ph type="sldImg"/>
          </p:nvPr>
        </p:nvSpPr>
        <p:spPr>
          <a:xfrm>
            <a:off x="1143000" y="685800"/>
            <a:ext cx="4572000" cy="3429000"/>
          </a:xfrm>
          <a:prstGeom prst="rect">
            <a:avLst/>
          </a:prstGeom>
        </p:spPr>
        <p:txBody>
          <a:bodyPr/>
          <a:lstStyle/>
          <a:p>
            <a:endParaRPr/>
          </a:p>
        </p:txBody>
      </p:sp>
      <p:sp>
        <p:nvSpPr>
          <p:cNvPr id="158" name="Shape 158"/>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cyber.gouv.fr/publications/panorama-de-la-cybermenace-2024"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yber.gouv.fr/publications/panorama-de-la-cybermenace-2024"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cyber.gouv.fr/publications/panorama-de-la-cybermenace-2024"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cyber.gouv.fr/publications/panorama-de-la-cybermenace-2024"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cyber.gouv.fr/publications/panorama-de-la-cybermenace-2024"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cybermalveillance.gouv.fr/medias/2024/03/240322_Fiche_VirusStealer.pdf"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cybermalveillance.gouv.fr/medias/2024/03/240322_Fiche_VirusStealer.pdf"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service-public.fr/particuliers/vosdroits/F37944"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service-public.fr/particuliers/vosdroits/F37944"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legifrance.gouv.fr/codes/section_lc/LEGITEXT000006070719/LEGISCTA000006165282/#LEGISCTA000047052746"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https://www.demainspecialistecyber.fr/"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cyber.gouv.fr/publications/cyberdico-quest-ce-que-ces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Cette affiche est disponible en téléchargement https://nuage03.apps.education.fr/index.php/s/io955NDe45WMBYe </a:t>
            </a:r>
            <a:endParaRPr lang="fr-FR" dirty="0"/>
          </a:p>
        </p:txBody>
      </p:sp>
    </p:spTree>
    <p:extLst>
      <p:ext uri="{BB962C8B-B14F-4D97-AF65-F5344CB8AC3E}">
        <p14:creationId xmlns:p14="http://schemas.microsoft.com/office/powerpoint/2010/main" val="1642664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Récapituler les réponses avec les élèves </a:t>
            </a:r>
            <a:endParaRPr lang="fr-FR" dirty="0"/>
          </a:p>
        </p:txBody>
      </p:sp>
    </p:spTree>
    <p:extLst>
      <p:ext uri="{BB962C8B-B14F-4D97-AF65-F5344CB8AC3E}">
        <p14:creationId xmlns:p14="http://schemas.microsoft.com/office/powerpoint/2010/main" val="2567627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Facultatif / Question subsidiaire au groupe : pourquoi est-ce que les cybercriminels existent ? Pourquoi est-ce qu’ils lancent des attaques ? </a:t>
            </a:r>
            <a:endParaRPr lang="fr-FR" dirty="0"/>
          </a:p>
        </p:txBody>
      </p:sp>
    </p:spTree>
    <p:extLst>
      <p:ext uri="{BB962C8B-B14F-4D97-AF65-F5344CB8AC3E}">
        <p14:creationId xmlns:p14="http://schemas.microsoft.com/office/powerpoint/2010/main" val="25334870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fr-FR" dirty="0" smtClean="0"/>
              <a:t>Facultatif / Question subsidiaire au groupe : pourquoi est-ce que les cybercriminels existent ? Pourquoi est-ce qu’ils lancent des attaques ? </a:t>
            </a:r>
          </a:p>
          <a:p>
            <a:r>
              <a:rPr lang="fr-FR" dirty="0" smtClean="0"/>
              <a:t>NB pensez à l’actualité avec la publication récente de l’état de la menace de l’ANSSI puis de Cybermalveillance.gouv.fr</a:t>
            </a:r>
            <a:r>
              <a:rPr lang="fr-FR" baseline="0" dirty="0" smtClean="0"/>
              <a:t> pour relier à l’actualité</a:t>
            </a:r>
          </a:p>
          <a:p>
            <a:r>
              <a:rPr lang="fr-FR" dirty="0" smtClean="0">
                <a:hlinkClick r:id="rId3"/>
              </a:rPr>
              <a:t>Panorama de la </a:t>
            </a:r>
            <a:r>
              <a:rPr lang="fr-FR" dirty="0" err="1" smtClean="0">
                <a:hlinkClick r:id="rId3"/>
              </a:rPr>
              <a:t>cybermenace</a:t>
            </a:r>
            <a:r>
              <a:rPr lang="fr-FR" dirty="0" smtClean="0">
                <a:hlinkClick r:id="rId3"/>
              </a:rPr>
              <a:t> 2024 | ANSSI</a:t>
            </a:r>
            <a:endParaRPr lang="fr-FR" dirty="0"/>
          </a:p>
        </p:txBody>
      </p:sp>
    </p:spTree>
    <p:extLst>
      <p:ext uri="{BB962C8B-B14F-4D97-AF65-F5344CB8AC3E}">
        <p14:creationId xmlns:p14="http://schemas.microsoft.com/office/powerpoint/2010/main" val="41920940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fr-FR" dirty="0" smtClean="0"/>
              <a:t>Facultatif / Question subsidiaire au groupe : pourquoi est-ce que les cybercriminels existent ? Pourquoi est-ce qu’ils lancent des attaques ? </a:t>
            </a:r>
          </a:p>
          <a:p>
            <a:r>
              <a:rPr lang="fr-FR" dirty="0" smtClean="0"/>
              <a:t>NB pensez à l’actualité avec la publication récente de l’état de la menace de l’ANSSI puis de Cybermalveillance.gouv.fr</a:t>
            </a:r>
            <a:r>
              <a:rPr lang="fr-FR" baseline="0" dirty="0" smtClean="0"/>
              <a:t> pour relier à l’actualité</a:t>
            </a:r>
          </a:p>
          <a:p>
            <a:r>
              <a:rPr lang="fr-FR" dirty="0" smtClean="0">
                <a:hlinkClick r:id="rId3"/>
              </a:rPr>
              <a:t>Panorama de la </a:t>
            </a:r>
            <a:r>
              <a:rPr lang="fr-FR" dirty="0" err="1" smtClean="0">
                <a:hlinkClick r:id="rId3"/>
              </a:rPr>
              <a:t>cybermenace</a:t>
            </a:r>
            <a:r>
              <a:rPr lang="fr-FR" dirty="0" smtClean="0">
                <a:hlinkClick r:id="rId3"/>
              </a:rPr>
              <a:t> 2024 | ANSSI</a:t>
            </a:r>
            <a:endParaRPr lang="fr-FR" dirty="0" smtClean="0"/>
          </a:p>
          <a:p>
            <a:endParaRPr lang="fr-FR" dirty="0"/>
          </a:p>
        </p:txBody>
      </p:sp>
    </p:spTree>
    <p:extLst>
      <p:ext uri="{BB962C8B-B14F-4D97-AF65-F5344CB8AC3E}">
        <p14:creationId xmlns:p14="http://schemas.microsoft.com/office/powerpoint/2010/main" val="22457247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fr-FR" dirty="0" smtClean="0"/>
              <a:t>Facultatif / Question subsidiaire au groupe : pourquoi est-ce que les cybercriminels existent ? Pourquoi est-ce qu’ils lancent des attaques ? </a:t>
            </a:r>
          </a:p>
          <a:p>
            <a:r>
              <a:rPr lang="fr-FR" dirty="0" smtClean="0"/>
              <a:t>NB pensez à l’actualité avec la publication récente de l’état de la menace de l’ANSSI puis de Cybermalveillance.gouv.fr</a:t>
            </a:r>
            <a:r>
              <a:rPr lang="fr-FR" baseline="0" dirty="0" smtClean="0"/>
              <a:t> pour relier à l’actualité</a:t>
            </a:r>
          </a:p>
          <a:p>
            <a:r>
              <a:rPr lang="fr-FR" dirty="0" smtClean="0">
                <a:hlinkClick r:id="rId3"/>
              </a:rPr>
              <a:t>Panorama de la </a:t>
            </a:r>
            <a:r>
              <a:rPr lang="fr-FR" dirty="0" err="1" smtClean="0">
                <a:hlinkClick r:id="rId3"/>
              </a:rPr>
              <a:t>cybermenace</a:t>
            </a:r>
            <a:r>
              <a:rPr lang="fr-FR" dirty="0" smtClean="0">
                <a:hlinkClick r:id="rId3"/>
              </a:rPr>
              <a:t> 2024 | ANSSI</a:t>
            </a:r>
            <a:endParaRPr lang="fr-FR" dirty="0" smtClean="0"/>
          </a:p>
          <a:p>
            <a:endParaRPr lang="fr-FR" dirty="0"/>
          </a:p>
        </p:txBody>
      </p:sp>
    </p:spTree>
    <p:extLst>
      <p:ext uri="{BB962C8B-B14F-4D97-AF65-F5344CB8AC3E}">
        <p14:creationId xmlns:p14="http://schemas.microsoft.com/office/powerpoint/2010/main" val="36770707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fr-FR" dirty="0" smtClean="0"/>
              <a:t>Facultatif / Question subsidiaire au groupe : pourquoi est-ce que les cybercriminels existent ? Pourquoi est-ce qu’ils lancent des attaques ? </a:t>
            </a:r>
          </a:p>
          <a:p>
            <a:r>
              <a:rPr lang="fr-FR" dirty="0" smtClean="0"/>
              <a:t>NB pensez à l’actualité avec la publication récente de l’état de la menace de l’ANSSI puis de Cybermalveillance.gouv.fr</a:t>
            </a:r>
            <a:r>
              <a:rPr lang="fr-FR" baseline="0" dirty="0" smtClean="0"/>
              <a:t> pour relier à l’actualité</a:t>
            </a:r>
          </a:p>
          <a:p>
            <a:r>
              <a:rPr lang="fr-FR" dirty="0" smtClean="0">
                <a:hlinkClick r:id="rId3"/>
              </a:rPr>
              <a:t>Panorama de la </a:t>
            </a:r>
            <a:r>
              <a:rPr lang="fr-FR" dirty="0" err="1" smtClean="0">
                <a:hlinkClick r:id="rId3"/>
              </a:rPr>
              <a:t>cybermenace</a:t>
            </a:r>
            <a:r>
              <a:rPr lang="fr-FR" dirty="0" smtClean="0">
                <a:hlinkClick r:id="rId3"/>
              </a:rPr>
              <a:t> 2024 | ANSSI</a:t>
            </a:r>
            <a:endParaRPr lang="fr-FR" dirty="0" smtClean="0"/>
          </a:p>
          <a:p>
            <a:endParaRPr lang="fr-FR" dirty="0"/>
          </a:p>
        </p:txBody>
      </p:sp>
    </p:spTree>
    <p:extLst>
      <p:ext uri="{BB962C8B-B14F-4D97-AF65-F5344CB8AC3E}">
        <p14:creationId xmlns:p14="http://schemas.microsoft.com/office/powerpoint/2010/main" val="32361506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fr-FR" dirty="0" smtClean="0"/>
              <a:t>Facultatif / Question subsidiaire au groupe : pourquoi est-ce que les cybercriminels existent ? Pourquoi est-ce qu’ils lancent des attaques ? </a:t>
            </a:r>
          </a:p>
          <a:p>
            <a:r>
              <a:rPr lang="fr-FR" dirty="0" smtClean="0"/>
              <a:t>NB pensez à l’actualité avec la publication récente de l’état de la menace de l’ANSSI puis de Cybermalveillance.gouv.fr</a:t>
            </a:r>
            <a:r>
              <a:rPr lang="fr-FR" baseline="0" dirty="0" smtClean="0"/>
              <a:t> pour relier à l’actualité</a:t>
            </a:r>
          </a:p>
          <a:p>
            <a:r>
              <a:rPr lang="fr-FR" dirty="0" smtClean="0">
                <a:hlinkClick r:id="rId3"/>
              </a:rPr>
              <a:t>Panorama de la </a:t>
            </a:r>
            <a:r>
              <a:rPr lang="fr-FR" dirty="0" err="1" smtClean="0">
                <a:hlinkClick r:id="rId3"/>
              </a:rPr>
              <a:t>cybermenace</a:t>
            </a:r>
            <a:r>
              <a:rPr lang="fr-FR" dirty="0" smtClean="0">
                <a:hlinkClick r:id="rId3"/>
              </a:rPr>
              <a:t> 2024 | ANSSI</a:t>
            </a:r>
            <a:endParaRPr lang="fr-FR" dirty="0" smtClean="0"/>
          </a:p>
          <a:p>
            <a:endParaRPr lang="fr-FR" dirty="0"/>
          </a:p>
        </p:txBody>
      </p:sp>
    </p:spTree>
    <p:extLst>
      <p:ext uri="{BB962C8B-B14F-4D97-AF65-F5344CB8AC3E}">
        <p14:creationId xmlns:p14="http://schemas.microsoft.com/office/powerpoint/2010/main" val="13718529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a:t>. </a:t>
            </a:r>
            <a:r>
              <a:rPr lang="fr-FR" dirty="0" smtClean="0"/>
              <a:t>Les élèves peuvent répondre à la question 3 de la fiche élève : à ton avis, quels sont les enjeux... </a:t>
            </a:r>
            <a:endParaRPr lang="fr-FR" dirty="0"/>
          </a:p>
        </p:txBody>
      </p:sp>
    </p:spTree>
    <p:extLst>
      <p:ext uri="{BB962C8B-B14F-4D97-AF65-F5344CB8AC3E}">
        <p14:creationId xmlns:p14="http://schemas.microsoft.com/office/powerpoint/2010/main" val="26985851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Les élèves peuvent répondre à la question 3 de la fiche élève : à ton avis, quels sont les enjeux... </a:t>
            </a:r>
            <a:endParaRPr lang="fr-FR" dirty="0"/>
          </a:p>
        </p:txBody>
      </p:sp>
    </p:spTree>
    <p:extLst>
      <p:ext uri="{BB962C8B-B14F-4D97-AF65-F5344CB8AC3E}">
        <p14:creationId xmlns:p14="http://schemas.microsoft.com/office/powerpoint/2010/main" val="25154649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Les élèves peuvent répondre à la question 3 de la fiche élève : à ton avis, quels sont les enjeux...  (réponses imprimables à la fin de la fiche élève si besoin)</a:t>
            </a:r>
            <a:endParaRPr lang="fr-FR" dirty="0"/>
          </a:p>
        </p:txBody>
      </p:sp>
    </p:spTree>
    <p:extLst>
      <p:ext uri="{BB962C8B-B14F-4D97-AF65-F5344CB8AC3E}">
        <p14:creationId xmlns:p14="http://schemas.microsoft.com/office/powerpoint/2010/main" val="1010600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Pendant une séance, dans le cadre de l’opération CACTUS, nous allons aborder la protection de vos appareils et vie numériques. Cette séance se veut la plus interactive possible. L’objectif est de vous fournir des informations sur le sujet, des conseils pratiques, et vous donner envie d’en savoir plus sur le sujet. </a:t>
            </a:r>
          </a:p>
          <a:p>
            <a:endParaRPr lang="fr-FR" dirty="0" smtClean="0"/>
          </a:p>
          <a:p>
            <a:r>
              <a:rPr lang="fr-FR" dirty="0" smtClean="0"/>
              <a:t>Les élèves peuvent remplir les deux premières colonnes SVA de la fiche élève “</a:t>
            </a:r>
            <a:r>
              <a:rPr lang="fr-FR" dirty="0" err="1" smtClean="0"/>
              <a:t>Cybersécurité</a:t>
            </a:r>
            <a:r>
              <a:rPr lang="fr-FR" dirty="0" smtClean="0"/>
              <a:t>” : “</a:t>
            </a:r>
          </a:p>
          <a:p>
            <a:r>
              <a:rPr lang="fr-FR" dirty="0" smtClean="0"/>
              <a:t>Ce que je Sais” (3 min) </a:t>
            </a:r>
          </a:p>
          <a:p>
            <a:r>
              <a:rPr lang="fr-FR" dirty="0" smtClean="0"/>
              <a:t>puis “Ce que j’ai </a:t>
            </a:r>
            <a:r>
              <a:rPr lang="fr-FR" dirty="0" err="1" smtClean="0"/>
              <a:t>enVie</a:t>
            </a:r>
            <a:r>
              <a:rPr lang="fr-FR" dirty="0" smtClean="0"/>
              <a:t> d’apprendre” (3 min)</a:t>
            </a:r>
          </a:p>
          <a:p>
            <a:r>
              <a:rPr lang="fr-FR" u="sng" dirty="0" smtClean="0"/>
              <a:t>En fin de séance : </a:t>
            </a:r>
            <a:r>
              <a:rPr lang="fr-FR" dirty="0" smtClean="0"/>
              <a:t>Ce que j’ai Appris (2 min)</a:t>
            </a:r>
            <a:endParaRPr lang="fr-FR" dirty="0"/>
          </a:p>
        </p:txBody>
      </p:sp>
    </p:spTree>
    <p:extLst>
      <p:ext uri="{BB962C8B-B14F-4D97-AF65-F5344CB8AC3E}">
        <p14:creationId xmlns:p14="http://schemas.microsoft.com/office/powerpoint/2010/main" val="41021729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Facultatif</a:t>
            </a:r>
            <a:endParaRPr lang="fr-FR" dirty="0"/>
          </a:p>
        </p:txBody>
      </p:sp>
    </p:spTree>
    <p:extLst>
      <p:ext uri="{BB962C8B-B14F-4D97-AF65-F5344CB8AC3E}">
        <p14:creationId xmlns:p14="http://schemas.microsoft.com/office/powerpoint/2010/main" val="27462822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Facultatif</a:t>
            </a:r>
            <a:endParaRPr lang="fr-FR" dirty="0"/>
          </a:p>
        </p:txBody>
      </p:sp>
    </p:spTree>
    <p:extLst>
      <p:ext uri="{BB962C8B-B14F-4D97-AF65-F5344CB8AC3E}">
        <p14:creationId xmlns:p14="http://schemas.microsoft.com/office/powerpoint/2010/main" val="1986172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Qu’est-ce qu’un </a:t>
            </a:r>
            <a:r>
              <a:rPr lang="fr-FR" dirty="0" err="1" smtClean="0"/>
              <a:t>infostealer</a:t>
            </a:r>
            <a:r>
              <a:rPr lang="fr-FR" dirty="0" smtClean="0"/>
              <a:t> ?(explications : mise en avant des vecteurs d'attaque dont les malware </a:t>
            </a:r>
            <a:r>
              <a:rPr lang="fr-FR" dirty="0" err="1" smtClean="0"/>
              <a:t>infostealers</a:t>
            </a:r>
            <a:r>
              <a:rPr lang="fr-FR" dirty="0" smtClean="0"/>
              <a:t>/dérobeurs de mots de passe et l'hameçonnage ou phishing</a:t>
            </a:r>
          </a:p>
          <a:p>
            <a:r>
              <a:rPr lang="fr-FR" dirty="0" smtClean="0"/>
              <a:t>Les élèves peuvent répondre à la question 4 de la fiche élève : qu’est-ce qu’un </a:t>
            </a:r>
            <a:r>
              <a:rPr lang="fr-FR" dirty="0" err="1" smtClean="0"/>
              <a:t>infostealer</a:t>
            </a:r>
            <a:r>
              <a:rPr lang="fr-FR" dirty="0" smtClean="0"/>
              <a:t> ?</a:t>
            </a:r>
          </a:p>
          <a:p>
            <a:endParaRPr lang="fr-FR" dirty="0" smtClean="0"/>
          </a:p>
          <a:p>
            <a:r>
              <a:rPr lang="fr-FR" dirty="0" smtClean="0"/>
              <a:t>La campagne de sensibilisation CACTUS est née des perturbations subies sur les ENT provoquées notamment par des logiciels dérobeurs de</a:t>
            </a:r>
            <a:r>
              <a:rPr lang="fr-FR" baseline="0" dirty="0" smtClean="0"/>
              <a:t> mots de passe (</a:t>
            </a:r>
            <a:r>
              <a:rPr lang="fr-FR" baseline="0" dirty="0" err="1" smtClean="0"/>
              <a:t>infostealers</a:t>
            </a:r>
            <a:r>
              <a:rPr lang="fr-FR" baseline="0" dirty="0" smtClean="0"/>
              <a:t>) et d’hameçonnage (phishing), première menace cyber de nos systèmes informatiques.</a:t>
            </a:r>
            <a:endParaRPr lang="fr-FR" dirty="0"/>
          </a:p>
        </p:txBody>
      </p:sp>
    </p:spTree>
    <p:extLst>
      <p:ext uri="{BB962C8B-B14F-4D97-AF65-F5344CB8AC3E}">
        <p14:creationId xmlns:p14="http://schemas.microsoft.com/office/powerpoint/2010/main" val="3753434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VOCABULAIRE :</a:t>
            </a:r>
            <a:r>
              <a:rPr lang="fr-FR" baseline="0" dirty="0" smtClean="0"/>
              <a:t> </a:t>
            </a:r>
            <a:r>
              <a:rPr lang="fr-FR" dirty="0" smtClean="0"/>
              <a:t>Plutôt que hacker,</a:t>
            </a:r>
            <a:r>
              <a:rPr lang="fr-FR" baseline="0" dirty="0" smtClean="0"/>
              <a:t> ou « pirate », utiliser le terme </a:t>
            </a:r>
            <a:r>
              <a:rPr lang="fr-FR" baseline="0" dirty="0" err="1" smtClean="0"/>
              <a:t>cyberdélinquant</a:t>
            </a:r>
            <a:r>
              <a:rPr lang="fr-FR" baseline="0" dirty="0" smtClean="0"/>
              <a:t>.</a:t>
            </a:r>
          </a:p>
          <a:p>
            <a:endParaRPr lang="fr-FR" baseline="0" dirty="0" smtClean="0"/>
          </a:p>
          <a:p>
            <a:r>
              <a:rPr lang="fr-FR" baseline="0" dirty="0" smtClean="0"/>
              <a:t>Le hacker, initialement, est une personne qui contourne un système pour résoudre un problème, trouver une solution, en principe sans volonté de nuire.</a:t>
            </a:r>
            <a:endParaRPr lang="fr-FR" dirty="0"/>
          </a:p>
        </p:txBody>
      </p:sp>
    </p:spTree>
    <p:extLst>
      <p:ext uri="{BB962C8B-B14F-4D97-AF65-F5344CB8AC3E}">
        <p14:creationId xmlns:p14="http://schemas.microsoft.com/office/powerpoint/2010/main" val="29897737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C’est un point essentiel, un système est d’abord vulnérable</a:t>
            </a:r>
            <a:r>
              <a:rPr lang="fr-FR" baseline="0" dirty="0" smtClean="0"/>
              <a:t> car mal pensé ou mal utilisé par les humains.</a:t>
            </a:r>
            <a:endParaRPr lang="fr-FR" dirty="0"/>
          </a:p>
        </p:txBody>
      </p:sp>
    </p:spTree>
    <p:extLst>
      <p:ext uri="{BB962C8B-B14F-4D97-AF65-F5344CB8AC3E}">
        <p14:creationId xmlns:p14="http://schemas.microsoft.com/office/powerpoint/2010/main" val="2366284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Facultatif</a:t>
            </a:r>
          </a:p>
          <a:p>
            <a:endParaRPr lang="fr-FR" dirty="0"/>
          </a:p>
        </p:txBody>
      </p:sp>
    </p:spTree>
    <p:extLst>
      <p:ext uri="{BB962C8B-B14F-4D97-AF65-F5344CB8AC3E}">
        <p14:creationId xmlns:p14="http://schemas.microsoft.com/office/powerpoint/2010/main" val="15172915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Facultatif (vocabulaire pour préciser)</a:t>
            </a:r>
            <a:endParaRPr lang="fr-FR" dirty="0"/>
          </a:p>
        </p:txBody>
      </p:sp>
    </p:spTree>
    <p:extLst>
      <p:ext uri="{BB962C8B-B14F-4D97-AF65-F5344CB8AC3E}">
        <p14:creationId xmlns:p14="http://schemas.microsoft.com/office/powerpoint/2010/main" val="724324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Les élèves peuvent répondre à la question 5 de la fiche élève : quels peuvent être les moyens simples à mettre en œuvre pour se protéger ?</a:t>
            </a:r>
            <a:endParaRPr lang="fr-FR" dirty="0"/>
          </a:p>
        </p:txBody>
      </p:sp>
    </p:spTree>
    <p:extLst>
      <p:ext uri="{BB962C8B-B14F-4D97-AF65-F5344CB8AC3E}">
        <p14:creationId xmlns:p14="http://schemas.microsoft.com/office/powerpoint/2010/main" val="27266861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Les élèves peuvent répondre à la question 5 de la fiche élève : quels peuvent être les moyens simples à mettre en œuvre pour se protéger ?</a:t>
            </a:r>
            <a:endParaRPr lang="fr-FR" dirty="0"/>
          </a:p>
        </p:txBody>
      </p:sp>
    </p:spTree>
    <p:extLst>
      <p:ext uri="{BB962C8B-B14F-4D97-AF65-F5344CB8AC3E}">
        <p14:creationId xmlns:p14="http://schemas.microsoft.com/office/powerpoint/2010/main" val="766583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Retrouvez la fiche sur le site de Cybermalveillance.gouv.fr </a:t>
            </a:r>
            <a:r>
              <a:rPr lang="fr-FR" dirty="0" smtClean="0">
                <a:hlinkClick r:id="rId3"/>
              </a:rPr>
              <a:t>240322_Fiche_VirusStealer.pdf</a:t>
            </a:r>
            <a:r>
              <a:rPr lang="fr-FR" dirty="0" smtClean="0"/>
              <a:t> </a:t>
            </a:r>
            <a:endParaRPr lang="fr-FR" dirty="0"/>
          </a:p>
        </p:txBody>
      </p:sp>
    </p:spTree>
    <p:extLst>
      <p:ext uri="{BB962C8B-B14F-4D97-AF65-F5344CB8AC3E}">
        <p14:creationId xmlns:p14="http://schemas.microsoft.com/office/powerpoint/2010/main" val="42214915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Lorsque les élèves ont individuellement répondu à la </a:t>
            </a:r>
            <a:r>
              <a:rPr lang="fr-FR" dirty="0" err="1" smtClean="0"/>
              <a:t>question“Qu’est</a:t>
            </a:r>
            <a:r>
              <a:rPr lang="fr-FR" dirty="0" smtClean="0"/>
              <a:t>-ce que la </a:t>
            </a:r>
            <a:r>
              <a:rPr lang="fr-FR" dirty="0" err="1" smtClean="0"/>
              <a:t>cybersécurité</a:t>
            </a:r>
            <a:r>
              <a:rPr lang="fr-FR" dirty="0" smtClean="0"/>
              <a:t>” sur leur fiche, construction de la réponse tous ensemble, en fonction de ce qui a été écrit par les élèves dans la colonne 1 du tableau SVA de leur fiche. Les élèves peuvent répondre à la question 1 de la fiche élève : qu’est-ce que la </a:t>
            </a:r>
            <a:r>
              <a:rPr lang="fr-FR" dirty="0" err="1" smtClean="0"/>
              <a:t>cybersécurité</a:t>
            </a:r>
            <a:r>
              <a:rPr lang="fr-FR" dirty="0" smtClean="0"/>
              <a:t> ?</a:t>
            </a:r>
            <a:endParaRPr lang="fr-FR" dirty="0"/>
          </a:p>
        </p:txBody>
      </p:sp>
    </p:spTree>
    <p:extLst>
      <p:ext uri="{BB962C8B-B14F-4D97-AF65-F5344CB8AC3E}">
        <p14:creationId xmlns:p14="http://schemas.microsoft.com/office/powerpoint/2010/main" val="394507480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fr-FR" dirty="0" smtClean="0"/>
              <a:t>Retrouvez la fiche sur le site de Cybermalveillance.gouv.fr </a:t>
            </a:r>
            <a:r>
              <a:rPr lang="fr-FR" dirty="0" smtClean="0">
                <a:hlinkClick r:id="rId3"/>
              </a:rPr>
              <a:t>240322_Fiche_VirusStealer.pdf</a:t>
            </a:r>
            <a:r>
              <a:rPr lang="fr-FR" dirty="0" smtClean="0"/>
              <a:t> </a:t>
            </a:r>
          </a:p>
          <a:p>
            <a:endParaRPr lang="fr-FR" dirty="0"/>
          </a:p>
        </p:txBody>
      </p:sp>
    </p:spTree>
    <p:extLst>
      <p:ext uri="{BB962C8B-B14F-4D97-AF65-F5344CB8AC3E}">
        <p14:creationId xmlns:p14="http://schemas.microsoft.com/office/powerpoint/2010/main" val="2513961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Que risque-t-on quand on usurpe le compte de quelqu’un, et commet des actes répréhensibles au nom de quelqu’un d’autre ? Les élèves peuvent répondre à la question 6 de la fiche élève.</a:t>
            </a:r>
            <a:endParaRPr lang="fr-FR" dirty="0"/>
          </a:p>
        </p:txBody>
      </p:sp>
    </p:spTree>
    <p:extLst>
      <p:ext uri="{BB962C8B-B14F-4D97-AF65-F5344CB8AC3E}">
        <p14:creationId xmlns:p14="http://schemas.microsoft.com/office/powerpoint/2010/main" val="24941211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fr-FR" sz="2200" dirty="0" smtClean="0">
                <a:effectLst/>
                <a:latin typeface="+mj-lt"/>
                <a:ea typeface="+mj-ea"/>
                <a:cs typeface="+mj-cs"/>
                <a:sym typeface="Helvetica Neue"/>
              </a:rPr>
              <a:t>En cas d’usurpation d’identité, il convient de déposer plainte immédiatement : </a:t>
            </a:r>
            <a:r>
              <a:rPr lang="fr-FR" sz="2200" u="sng" dirty="0" smtClean="0">
                <a:effectLst/>
                <a:latin typeface="+mj-lt"/>
                <a:ea typeface="+mj-ea"/>
                <a:cs typeface="+mj-cs"/>
                <a:sym typeface="Helvetica Neue"/>
                <a:hlinkClick r:id="rId3"/>
              </a:rPr>
              <a:t>https://www.service-public.fr/particuliers/vosdroits/F37944</a:t>
            </a:r>
            <a:r>
              <a:rPr lang="fr-FR" sz="2200" dirty="0" smtClean="0">
                <a:effectLst/>
                <a:latin typeface="+mj-lt"/>
                <a:ea typeface="+mj-ea"/>
                <a:cs typeface="+mj-cs"/>
                <a:sym typeface="Helvetica Neue"/>
              </a:rPr>
              <a:t> </a:t>
            </a:r>
          </a:p>
          <a:p>
            <a:pPr marL="0" marR="0" lvl="0" indent="0" defTabSz="457200" eaLnBrk="1" fontAlgn="auto" latinLnBrk="0" hangingPunct="1">
              <a:lnSpc>
                <a:spcPct val="117999"/>
              </a:lnSpc>
              <a:spcBef>
                <a:spcPts val="0"/>
              </a:spcBef>
              <a:spcAft>
                <a:spcPts val="0"/>
              </a:spcAft>
              <a:buClrTx/>
              <a:buSzTx/>
              <a:buFontTx/>
              <a:buNone/>
              <a:tabLst/>
              <a:defRPr/>
            </a:pPr>
            <a:endParaRPr lang="fr-FR" sz="2200" dirty="0" smtClean="0">
              <a:effectLst/>
              <a:latin typeface="+mj-lt"/>
              <a:ea typeface="+mj-ea"/>
              <a:cs typeface="+mj-cs"/>
              <a:sym typeface="Helvetica Neue"/>
            </a:endParaRPr>
          </a:p>
          <a:p>
            <a:pPr marL="0" marR="0" lvl="0" indent="0" defTabSz="457200" eaLnBrk="1" fontAlgn="auto" latinLnBrk="0" hangingPunct="1">
              <a:lnSpc>
                <a:spcPct val="117999"/>
              </a:lnSpc>
              <a:spcBef>
                <a:spcPts val="0"/>
              </a:spcBef>
              <a:spcAft>
                <a:spcPts val="0"/>
              </a:spcAft>
              <a:buClrTx/>
              <a:buSzTx/>
              <a:buFontTx/>
              <a:buNone/>
              <a:tabLst/>
              <a:defRPr/>
            </a:pPr>
            <a:r>
              <a:rPr lang="fr-FR" sz="2200" dirty="0" smtClean="0">
                <a:effectLst/>
                <a:latin typeface="+mj-lt"/>
                <a:ea typeface="+mj-ea"/>
                <a:cs typeface="+mj-cs"/>
                <a:sym typeface="Helvetica Neue"/>
              </a:rPr>
              <a:t>N’hésitez</a:t>
            </a:r>
            <a:r>
              <a:rPr lang="fr-FR" sz="2200" baseline="0" dirty="0" smtClean="0">
                <a:effectLst/>
                <a:latin typeface="+mj-lt"/>
                <a:ea typeface="+mj-ea"/>
                <a:cs typeface="+mj-cs"/>
                <a:sym typeface="Helvetica Neue"/>
              </a:rPr>
              <a:t> pas à rappeler que la </a:t>
            </a:r>
            <a:r>
              <a:rPr lang="fr-FR" sz="2200" baseline="0" dirty="0" err="1" smtClean="0">
                <a:effectLst/>
                <a:latin typeface="+mj-lt"/>
                <a:ea typeface="+mj-ea"/>
                <a:cs typeface="+mj-cs"/>
                <a:sym typeface="Helvetica Neue"/>
              </a:rPr>
              <a:t>cybersécurité</a:t>
            </a:r>
            <a:r>
              <a:rPr lang="fr-FR" sz="2200" baseline="0" dirty="0" smtClean="0">
                <a:effectLst/>
                <a:latin typeface="+mj-lt"/>
                <a:ea typeface="+mj-ea"/>
                <a:cs typeface="+mj-cs"/>
                <a:sym typeface="Helvetica Neue"/>
              </a:rPr>
              <a:t> c’est important et le message : la </a:t>
            </a:r>
            <a:r>
              <a:rPr lang="fr-FR" sz="2200" baseline="0" dirty="0" err="1" smtClean="0">
                <a:effectLst/>
                <a:latin typeface="+mj-lt"/>
                <a:ea typeface="+mj-ea"/>
                <a:cs typeface="+mj-cs"/>
                <a:sym typeface="Helvetica Neue"/>
              </a:rPr>
              <a:t>cybersécurité</a:t>
            </a:r>
            <a:r>
              <a:rPr lang="fr-FR" sz="2200" baseline="0" dirty="0" smtClean="0">
                <a:effectLst/>
                <a:latin typeface="+mj-lt"/>
                <a:ea typeface="+mj-ea"/>
                <a:cs typeface="+mj-cs"/>
                <a:sym typeface="Helvetica Neue"/>
              </a:rPr>
              <a:t>, cela sert à protéger chacun et donc la nation (un enjeu important de citoyenneté).</a:t>
            </a:r>
            <a:endParaRPr lang="fr-FR" sz="2200" dirty="0" smtClean="0">
              <a:effectLst/>
              <a:latin typeface="+mj-lt"/>
              <a:ea typeface="+mj-ea"/>
              <a:cs typeface="+mj-cs"/>
              <a:sym typeface="Helvetica Neue"/>
            </a:endParaRPr>
          </a:p>
          <a:p>
            <a:endParaRPr lang="fr-FR" dirty="0"/>
          </a:p>
        </p:txBody>
      </p:sp>
    </p:spTree>
    <p:extLst>
      <p:ext uri="{BB962C8B-B14F-4D97-AF65-F5344CB8AC3E}">
        <p14:creationId xmlns:p14="http://schemas.microsoft.com/office/powerpoint/2010/main" val="32228191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2200" dirty="0" smtClean="0">
                <a:effectLst/>
                <a:latin typeface="+mj-lt"/>
                <a:ea typeface="+mj-ea"/>
                <a:cs typeface="+mj-cs"/>
                <a:sym typeface="Helvetica Neue"/>
              </a:rPr>
              <a:t>En cas d’usurpation d’identité, il convient de déposer plainte immédiatement : </a:t>
            </a:r>
            <a:r>
              <a:rPr lang="fr-FR" sz="2200" u="sng" dirty="0" smtClean="0">
                <a:effectLst/>
                <a:latin typeface="+mj-lt"/>
                <a:ea typeface="+mj-ea"/>
                <a:cs typeface="+mj-cs"/>
                <a:sym typeface="Helvetica Neue"/>
                <a:hlinkClick r:id="rId3"/>
              </a:rPr>
              <a:t>https://www.service-public.fr/particuliers/vosdroits/F37944</a:t>
            </a:r>
            <a:r>
              <a:rPr lang="fr-FR" sz="2200" dirty="0" smtClean="0">
                <a:effectLst/>
                <a:latin typeface="+mj-lt"/>
                <a:ea typeface="+mj-ea"/>
                <a:cs typeface="+mj-cs"/>
                <a:sym typeface="Helvetica Neue"/>
              </a:rPr>
              <a:t> </a:t>
            </a:r>
          </a:p>
          <a:p>
            <a:r>
              <a:rPr lang="fr-FR" sz="2200" dirty="0" smtClean="0">
                <a:effectLst/>
                <a:latin typeface="+mj-lt"/>
                <a:ea typeface="+mj-ea"/>
                <a:cs typeface="+mj-cs"/>
                <a:sym typeface="Helvetica Neue"/>
              </a:rPr>
              <a:t>Dans la mesure où une personne est victime d’usurpation, la personne n’est pas responsable des actes commis.</a:t>
            </a:r>
          </a:p>
          <a:p>
            <a:r>
              <a:rPr lang="fr-FR" sz="2200" dirty="0" smtClean="0">
                <a:effectLst/>
                <a:latin typeface="+mj-lt"/>
                <a:ea typeface="+mj-ea"/>
                <a:cs typeface="+mj-cs"/>
                <a:sym typeface="Helvetica Neue"/>
              </a:rPr>
              <a:t>Cependant, une enquête sera nécessaire pour prouver l’usurpation.</a:t>
            </a:r>
          </a:p>
          <a:p>
            <a:r>
              <a:rPr lang="fr-FR" sz="2200" dirty="0" smtClean="0">
                <a:effectLst/>
                <a:latin typeface="+mj-lt"/>
                <a:ea typeface="+mj-ea"/>
                <a:cs typeface="+mj-cs"/>
                <a:sym typeface="Helvetica Neue"/>
              </a:rPr>
              <a:t>Aussi, dans l’attente de l’identification de l’auteur, la victime risque notamment des amendes contraventionnelles (perte de point etc.). </a:t>
            </a:r>
          </a:p>
          <a:p>
            <a:endParaRPr lang="fr-FR" dirty="0"/>
          </a:p>
        </p:txBody>
      </p:sp>
    </p:spTree>
    <p:extLst>
      <p:ext uri="{BB962C8B-B14F-4D97-AF65-F5344CB8AC3E}">
        <p14:creationId xmlns:p14="http://schemas.microsoft.com/office/powerpoint/2010/main" val="35019883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2400" baseline="0" dirty="0" smtClean="0">
                <a:solidFill>
                  <a:srgbClr val="5C5C5C"/>
                </a:solidFill>
                <a:latin typeface="Lato" panose="020F0502020204030203" pitchFamily="34" charset="0"/>
              </a:rPr>
              <a:t>Pour information selon l’âge et les questions de vos élèves</a:t>
            </a:r>
            <a:endParaRPr lang="fr-FR" sz="2400" dirty="0" smtClean="0">
              <a:solidFill>
                <a:srgbClr val="5C5C5C"/>
              </a:solidFill>
              <a:latin typeface="Lato" panose="020F0502020204030203" pitchFamily="34" charset="0"/>
            </a:endParaRPr>
          </a:p>
          <a:p>
            <a:r>
              <a:rPr lang="fr-FR" sz="2400" dirty="0" smtClean="0">
                <a:solidFill>
                  <a:srgbClr val="5C5C5C"/>
                </a:solidFill>
                <a:latin typeface="Lato" panose="020F0502020204030203" pitchFamily="34" charset="0"/>
              </a:rPr>
              <a:t>Les atteintes aux systèmes de traitement automatisé de données (STAD)</a:t>
            </a:r>
            <a:r>
              <a:rPr lang="fr-FR" sz="2400" baseline="0" dirty="0" smtClean="0">
                <a:solidFill>
                  <a:srgbClr val="5C5C5C"/>
                </a:solidFill>
                <a:latin typeface="Lato" panose="020F0502020204030203" pitchFamily="34" charset="0"/>
              </a:rPr>
              <a:t> = piratage informatique</a:t>
            </a:r>
            <a:endParaRPr lang="fr-FR" dirty="0"/>
          </a:p>
        </p:txBody>
      </p:sp>
    </p:spTree>
    <p:extLst>
      <p:ext uri="{BB962C8B-B14F-4D97-AF65-F5344CB8AC3E}">
        <p14:creationId xmlns:p14="http://schemas.microsoft.com/office/powerpoint/2010/main" val="37327258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sz="2200" dirty="0" smtClean="0">
                <a:effectLst/>
                <a:latin typeface="+mj-lt"/>
                <a:ea typeface="+mj-ea"/>
                <a:cs typeface="+mj-cs"/>
                <a:sym typeface="Helvetica Neue"/>
              </a:rPr>
              <a:t>L'infraction est également constituée :</a:t>
            </a:r>
          </a:p>
          <a:p>
            <a:pPr lvl="0"/>
            <a:r>
              <a:rPr lang="fr-FR" sz="2200" dirty="0" smtClean="0">
                <a:effectLst/>
                <a:latin typeface="+mj-lt"/>
                <a:ea typeface="+mj-ea"/>
                <a:cs typeface="+mj-cs"/>
                <a:sym typeface="Helvetica Neue"/>
              </a:rPr>
              <a:t>Lorsque ces propos ou comportements sont imposés à une même victime par plusieurs personnes, de manière concertée ou à l'instigation de l'une d'elles, alors même que chacune de ces personnes n'a pas agi de façon répétée ;</a:t>
            </a:r>
          </a:p>
          <a:p>
            <a:pPr lvl="0"/>
            <a:r>
              <a:rPr lang="fr-FR" sz="2200" dirty="0" smtClean="0">
                <a:effectLst/>
                <a:latin typeface="+mj-lt"/>
                <a:ea typeface="+mj-ea"/>
                <a:cs typeface="+mj-cs"/>
                <a:sym typeface="Helvetica Neue"/>
              </a:rPr>
              <a:t>Lorsque ces propos ou comportements sont imposés à une même victime, successivement, par plusieurs personnes qui, même en l'absence de concertation, savent que ces propos ou comportements caractérisent une répétition.</a:t>
            </a:r>
          </a:p>
          <a:p>
            <a:r>
              <a:rPr lang="fr-FR" sz="2200" dirty="0" smtClean="0">
                <a:effectLst/>
                <a:latin typeface="+mj-lt"/>
                <a:ea typeface="+mj-ea"/>
                <a:cs typeface="+mj-cs"/>
                <a:sym typeface="Helvetica Neue"/>
              </a:rPr>
              <a:t>à Cela permet notamment de viser les raids de </a:t>
            </a:r>
            <a:r>
              <a:rPr lang="fr-FR" sz="2200" dirty="0" err="1" smtClean="0">
                <a:effectLst/>
                <a:latin typeface="+mj-lt"/>
                <a:ea typeface="+mj-ea"/>
                <a:cs typeface="+mj-cs"/>
                <a:sym typeface="Helvetica Neue"/>
              </a:rPr>
              <a:t>cyberharcèlement</a:t>
            </a:r>
            <a:endParaRPr lang="fr-FR" sz="2200" dirty="0" smtClean="0">
              <a:effectLst/>
              <a:latin typeface="+mj-lt"/>
              <a:ea typeface="+mj-ea"/>
              <a:cs typeface="+mj-cs"/>
              <a:sym typeface="Helvetica Neue"/>
            </a:endParaRPr>
          </a:p>
          <a:p>
            <a:r>
              <a:rPr lang="fr-FR" sz="2200" dirty="0" smtClean="0">
                <a:effectLst/>
                <a:latin typeface="+mj-lt"/>
                <a:ea typeface="+mj-ea"/>
                <a:cs typeface="+mj-cs"/>
                <a:sym typeface="Helvetica Neue"/>
              </a:rPr>
              <a:t>Texte de référence : </a:t>
            </a:r>
            <a:r>
              <a:rPr lang="fr-FR" sz="2200" u="sng" dirty="0" smtClean="0">
                <a:effectLst/>
                <a:latin typeface="+mj-lt"/>
                <a:ea typeface="+mj-ea"/>
                <a:cs typeface="+mj-cs"/>
                <a:sym typeface="Helvetica Neue"/>
                <a:hlinkClick r:id="rId3"/>
              </a:rPr>
              <a:t>https://www.legifrance.gouv.fr/codes/section_lc/LEGITEXT000006070719/LEGISCTA000006165282/#LEGISCTA000047052746</a:t>
            </a:r>
            <a:r>
              <a:rPr lang="fr-FR" sz="2200" dirty="0" smtClean="0">
                <a:effectLst/>
                <a:latin typeface="+mj-lt"/>
                <a:ea typeface="+mj-ea"/>
                <a:cs typeface="+mj-cs"/>
                <a:sym typeface="Helvetica Neue"/>
              </a:rPr>
              <a:t> </a:t>
            </a:r>
          </a:p>
          <a:p>
            <a:r>
              <a:rPr lang="fr-FR" sz="2200" dirty="0" smtClean="0">
                <a:effectLst/>
                <a:latin typeface="+mj-lt"/>
                <a:ea typeface="+mj-ea"/>
                <a:cs typeface="+mj-cs"/>
                <a:sym typeface="Helvetica Neue"/>
              </a:rPr>
              <a:t> </a:t>
            </a:r>
          </a:p>
          <a:p>
            <a:endParaRPr lang="fr-FR" dirty="0"/>
          </a:p>
        </p:txBody>
      </p:sp>
    </p:spTree>
    <p:extLst>
      <p:ext uri="{BB962C8B-B14F-4D97-AF65-F5344CB8AC3E}">
        <p14:creationId xmlns:p14="http://schemas.microsoft.com/office/powerpoint/2010/main" val="140423237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endParaRPr lang="fr-FR" dirty="0"/>
          </a:p>
        </p:txBody>
      </p:sp>
    </p:spTree>
    <p:extLst>
      <p:ext uri="{BB962C8B-B14F-4D97-AF65-F5344CB8AC3E}">
        <p14:creationId xmlns:p14="http://schemas.microsoft.com/office/powerpoint/2010/main" val="15263837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N’hésitez</a:t>
            </a:r>
            <a:r>
              <a:rPr lang="fr-FR" baseline="0" dirty="0" smtClean="0"/>
              <a:t> pas à exploiter CyberEnJeux pour développer des actions de sensibilisation à la sécurité numérique et à la </a:t>
            </a:r>
            <a:r>
              <a:rPr lang="fr-FR" baseline="0" dirty="0" err="1" smtClean="0"/>
              <a:t>cybersécurité</a:t>
            </a:r>
            <a:r>
              <a:rPr lang="fr-FR" baseline="0" dirty="0" smtClean="0"/>
              <a:t>. </a:t>
            </a:r>
          </a:p>
          <a:p>
            <a:r>
              <a:rPr lang="fr-FR" baseline="0" dirty="0" err="1" smtClean="0"/>
              <a:t>Cyberenjeux</a:t>
            </a:r>
            <a:r>
              <a:rPr lang="fr-FR" baseline="0" dirty="0" smtClean="0"/>
              <a:t> permet de faire créer des jeux de </a:t>
            </a:r>
            <a:r>
              <a:rPr lang="fr-FR" baseline="0" dirty="0" err="1" smtClean="0"/>
              <a:t>cybersécurité</a:t>
            </a:r>
            <a:r>
              <a:rPr lang="fr-FR" baseline="0" dirty="0" smtClean="0"/>
              <a:t> par les élèves, pour faire jouer les autres élèves.</a:t>
            </a:r>
          </a:p>
          <a:p>
            <a:endParaRPr lang="fr-FR" baseline="0" dirty="0" smtClean="0"/>
          </a:p>
          <a:p>
            <a:r>
              <a:rPr lang="fr-FR" dirty="0" smtClean="0"/>
              <a:t>Si vous désirez faire découvrir la </a:t>
            </a:r>
            <a:r>
              <a:rPr lang="fr-FR" dirty="0" err="1" smtClean="0"/>
              <a:t>cybersécurité</a:t>
            </a:r>
            <a:r>
              <a:rPr lang="fr-FR" dirty="0" smtClean="0"/>
              <a:t>, n’hésitez pas à utiliser</a:t>
            </a:r>
            <a:r>
              <a:rPr lang="fr-FR" baseline="0" dirty="0" smtClean="0"/>
              <a:t> le site </a:t>
            </a:r>
            <a:r>
              <a:rPr lang="fr-FR" dirty="0" err="1" smtClean="0">
                <a:hlinkClick r:id="rId3"/>
              </a:rPr>
              <a:t>DemainSpécialisteCyber</a:t>
            </a:r>
            <a:r>
              <a:rPr lang="fr-FR" dirty="0" smtClean="0"/>
              <a:t> </a:t>
            </a:r>
            <a:endParaRPr lang="fr-FR" dirty="0"/>
          </a:p>
        </p:txBody>
      </p:sp>
    </p:spTree>
    <p:extLst>
      <p:ext uri="{BB962C8B-B14F-4D97-AF65-F5344CB8AC3E}">
        <p14:creationId xmlns:p14="http://schemas.microsoft.com/office/powerpoint/2010/main" val="1692436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Récapitulatif : mettre en place toutes les initiatives pour que nos appareils et espaces numériques restent le plus protégés possible, et je partage ces pratiques sûres autour de moi.</a:t>
            </a:r>
          </a:p>
          <a:p>
            <a:endParaRPr lang="fr-FR" dirty="0" smtClean="0"/>
          </a:p>
          <a:p>
            <a:r>
              <a:rPr lang="fr-FR" dirty="0" smtClean="0"/>
              <a:t>Définition </a:t>
            </a:r>
            <a:r>
              <a:rPr lang="fr-FR" dirty="0"/>
              <a:t>complète du </a:t>
            </a:r>
            <a:r>
              <a:rPr lang="fr-FR" dirty="0" err="1"/>
              <a:t>CyberDico</a:t>
            </a:r>
            <a:r>
              <a:rPr lang="fr-FR" baseline="0" dirty="0"/>
              <a:t> de l’ANSSI : </a:t>
            </a:r>
            <a:r>
              <a:rPr lang="fr-FR" dirty="0" err="1">
                <a:hlinkClick r:id="rId3"/>
              </a:rPr>
              <a:t>CyberDico</a:t>
            </a:r>
            <a:r>
              <a:rPr lang="fr-FR" dirty="0">
                <a:hlinkClick r:id="rId3"/>
              </a:rPr>
              <a:t>, Qu'est-ce que c'est ? | ANSSI</a:t>
            </a:r>
            <a:endParaRPr lang="fr-FR" baseline="0" dirty="0"/>
          </a:p>
          <a:p>
            <a:r>
              <a:rPr lang="fr-FR" dirty="0" err="1"/>
              <a:t>Etat</a:t>
            </a:r>
            <a:r>
              <a:rPr lang="fr-FR" dirty="0"/>
              <a:t> recherché pour un système d’information lui permettant de résister à des événements issus du cyberespace susceptibles de compromettre la disponibilité, l’intégrité ou la confidentialité des données stockées, traitées ou transmises et des services connexes que ces systèmes offrent ou qu’ils rendent accessibles. La cybersécurité fait appel à des techniques de sécurité des systèmes d’information et s’appuie sur la lutte contre la cybercriminalité et sur la mise en place d’une cyberdéfense. </a:t>
            </a:r>
          </a:p>
        </p:txBody>
      </p:sp>
    </p:spTree>
    <p:extLst>
      <p:ext uri="{BB962C8B-B14F-4D97-AF65-F5344CB8AC3E}">
        <p14:creationId xmlns:p14="http://schemas.microsoft.com/office/powerpoint/2010/main" val="2480593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b="1" dirty="0"/>
              <a:t>Confidentialité</a:t>
            </a:r>
            <a:r>
              <a:rPr lang="fr-FR" baseline="0" dirty="0"/>
              <a:t> : une information, une donnée n’est accessible que par des personnes autorisées.</a:t>
            </a:r>
          </a:p>
          <a:p>
            <a:r>
              <a:rPr lang="fr-FR" b="1" baseline="0" dirty="0"/>
              <a:t>Intégrité</a:t>
            </a:r>
            <a:r>
              <a:rPr lang="fr-FR" baseline="0" dirty="0"/>
              <a:t> : physique (les données sont exactes et non modifiées sur leur lieu de stockage ou de récupération, elles sont complètes, non altérées) et logique (les données sont exactes tout au long de leur utilisation, quel que soit le lieu de stockage et d’usage).</a:t>
            </a:r>
          </a:p>
          <a:p>
            <a:r>
              <a:rPr lang="fr-FR" b="1" baseline="0" dirty="0"/>
              <a:t>Disponibilité</a:t>
            </a:r>
            <a:r>
              <a:rPr lang="fr-FR" baseline="0" dirty="0"/>
              <a:t> : on peut accéder aux données à tout moment (soit à distance, soit localement)</a:t>
            </a:r>
            <a:endParaRPr lang="fr-FR" dirty="0"/>
          </a:p>
        </p:txBody>
      </p:sp>
    </p:spTree>
    <p:extLst>
      <p:ext uri="{BB962C8B-B14F-4D97-AF65-F5344CB8AC3E}">
        <p14:creationId xmlns:p14="http://schemas.microsoft.com/office/powerpoint/2010/main" val="1809028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b="1" dirty="0"/>
              <a:t>Confidentialité</a:t>
            </a:r>
            <a:r>
              <a:rPr lang="fr-FR" baseline="0" dirty="0"/>
              <a:t> : une information, une donnée n’est accessible que par des personnes autorisées.</a:t>
            </a:r>
          </a:p>
          <a:p>
            <a:r>
              <a:rPr lang="fr-FR" b="1" baseline="0" dirty="0"/>
              <a:t>Intégrité</a:t>
            </a:r>
            <a:r>
              <a:rPr lang="fr-FR" baseline="0" dirty="0"/>
              <a:t> : physique (les données sont exactes et non modifiées sur leur lieu de stockage ou de récupération, elles sont complètes, non altérées) et logique (les données sont exactes tout au long de leur utilisation, quel que soit le lieu de stockage et d’usage).</a:t>
            </a:r>
          </a:p>
          <a:p>
            <a:r>
              <a:rPr lang="fr-FR" b="1" baseline="0" dirty="0"/>
              <a:t>Disponibilité</a:t>
            </a:r>
            <a:r>
              <a:rPr lang="fr-FR" baseline="0" dirty="0"/>
              <a:t> : on peut accéder aux données à tout moment (soit à distance, soit localement)</a:t>
            </a:r>
            <a:endParaRPr lang="fr-FR" dirty="0"/>
          </a:p>
        </p:txBody>
      </p:sp>
    </p:spTree>
    <p:extLst>
      <p:ext uri="{BB962C8B-B14F-4D97-AF65-F5344CB8AC3E}">
        <p14:creationId xmlns:p14="http://schemas.microsoft.com/office/powerpoint/2010/main" val="100819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Comment est-ce que les cybercriminels peuvent nous atteindre ?Par quels moyens ?</a:t>
            </a:r>
            <a:endParaRPr lang="fr-FR" dirty="0"/>
          </a:p>
        </p:txBody>
      </p:sp>
    </p:spTree>
    <p:extLst>
      <p:ext uri="{BB962C8B-B14F-4D97-AF65-F5344CB8AC3E}">
        <p14:creationId xmlns:p14="http://schemas.microsoft.com/office/powerpoint/2010/main" val="3108776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Les élèves peuvent répondre à la question 2 de la fiche élève : comment est-ce que les cybercriminels peuvent m’atteindre ? </a:t>
            </a:r>
            <a:endParaRPr lang="fr-FR" dirty="0"/>
          </a:p>
        </p:txBody>
      </p:sp>
    </p:spTree>
    <p:extLst>
      <p:ext uri="{BB962C8B-B14F-4D97-AF65-F5344CB8AC3E}">
        <p14:creationId xmlns:p14="http://schemas.microsoft.com/office/powerpoint/2010/main" val="37077317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notes 2"/>
          <p:cNvSpPr>
            <a:spLocks noGrp="1"/>
          </p:cNvSpPr>
          <p:nvPr>
            <p:ph type="body" idx="1"/>
          </p:nvPr>
        </p:nvSpPr>
        <p:spPr/>
        <p:txBody>
          <a:bodyPr/>
          <a:lstStyle/>
          <a:p>
            <a:r>
              <a:rPr lang="fr-FR" dirty="0" smtClean="0"/>
              <a:t>Récapituler les réponses avec les élèves </a:t>
            </a:r>
            <a:endParaRPr lang="fr-FR" dirty="0"/>
          </a:p>
        </p:txBody>
      </p:sp>
    </p:spTree>
    <p:extLst>
      <p:ext uri="{BB962C8B-B14F-4D97-AF65-F5344CB8AC3E}">
        <p14:creationId xmlns:p14="http://schemas.microsoft.com/office/powerpoint/2010/main" val="388408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re et photo">
    <p:spTree>
      <p:nvGrpSpPr>
        <p:cNvPr id="1" name=""/>
        <p:cNvGrpSpPr/>
        <p:nvPr/>
      </p:nvGrpSpPr>
      <p:grpSpPr>
        <a:xfrm>
          <a:off x="0" y="0"/>
          <a:ext cx="0" cy="0"/>
          <a:chOff x="0" y="0"/>
          <a:chExt cx="0" cy="0"/>
        </a:xfrm>
      </p:grpSpPr>
      <p:sp>
        <p:nvSpPr>
          <p:cNvPr id="21" name="Avocats et citrons verts"/>
          <p:cNvSpPr>
            <a:spLocks noGrp="1"/>
          </p:cNvSpPr>
          <p:nvPr>
            <p:ph type="pic" idx="21"/>
          </p:nvPr>
        </p:nvSpPr>
        <p:spPr>
          <a:xfrm>
            <a:off x="-1155700" y="-1295400"/>
            <a:ext cx="26746200" cy="16018933"/>
          </a:xfrm>
          <a:prstGeom prst="rect">
            <a:avLst/>
          </a:prstGeom>
        </p:spPr>
        <p:txBody>
          <a:bodyPr lIns="91439" tIns="45719" rIns="91439" bIns="45719" numCol="1" spcCol="38100">
            <a:noAutofit/>
          </a:bodyPr>
          <a:lstStyle/>
          <a:p>
            <a:endParaRPr/>
          </a:p>
        </p:txBody>
      </p:sp>
      <p:sp>
        <p:nvSpPr>
          <p:cNvPr id="22" name="Titre de la présentation"/>
          <p:cNvSpPr txBox="1">
            <a:spLocks noGrp="1"/>
          </p:cNvSpPr>
          <p:nvPr>
            <p:ph type="title" hasCustomPrompt="1"/>
          </p:nvPr>
        </p:nvSpPr>
        <p:spPr>
          <a:xfrm>
            <a:off x="1206500" y="7124700"/>
            <a:ext cx="21971000" cy="4648200"/>
          </a:xfrm>
          <a:prstGeom prst="rect">
            <a:avLst/>
          </a:prstGeom>
        </p:spPr>
        <p:txBody>
          <a:bodyPr anchor="b"/>
          <a:lstStyle>
            <a:lvl1pPr>
              <a:defRPr sz="11600" spc="-232"/>
            </a:lvl1pPr>
          </a:lstStyle>
          <a:p>
            <a:r>
              <a:t>Titre de la présentation</a:t>
            </a:r>
          </a:p>
        </p:txBody>
      </p:sp>
      <p:sp>
        <p:nvSpPr>
          <p:cNvPr id="23" name="Texte niveau 1…"/>
          <p:cNvSpPr txBox="1">
            <a:spLocks noGrp="1"/>
          </p:cNvSpPr>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Auteur et date</a:t>
            </a:r>
          </a:p>
          <a:p>
            <a:pPr lvl="1"/>
            <a:endParaRPr/>
          </a:p>
          <a:p>
            <a:pPr lvl="2"/>
            <a:endParaRPr/>
          </a:p>
          <a:p>
            <a:pPr lvl="3"/>
            <a:endParaRPr/>
          </a:p>
          <a:p>
            <a:pPr lvl="4"/>
            <a:endParaRPr/>
          </a:p>
        </p:txBody>
      </p:sp>
      <p:sp>
        <p:nvSpPr>
          <p:cNvPr id="24" name="Texte niveau 1…"/>
          <p:cNvSpPr txBox="1">
            <a:spLocks noGrp="1"/>
          </p:cNvSpPr>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sz="5500" b="1"/>
            </a:lvl1pPr>
          </a:lstStyle>
          <a:p>
            <a:r>
              <a:t>Sous-titre de la présentation</a:t>
            </a:r>
          </a:p>
        </p:txBody>
      </p:sp>
      <p:sp>
        <p:nvSpPr>
          <p:cNvPr id="2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itation">
    <p:spTree>
      <p:nvGrpSpPr>
        <p:cNvPr id="1" name=""/>
        <p:cNvGrpSpPr/>
        <p:nvPr/>
      </p:nvGrpSpPr>
      <p:grpSpPr>
        <a:xfrm>
          <a:off x="0" y="0"/>
          <a:ext cx="0" cy="0"/>
          <a:chOff x="0" y="0"/>
          <a:chExt cx="0" cy="0"/>
        </a:xfrm>
      </p:grpSpPr>
      <p:sp>
        <p:nvSpPr>
          <p:cNvPr id="115" name="Texte niveau 1…"/>
          <p:cNvSpPr txBox="1">
            <a:spLocks noGrp="1"/>
          </p:cNvSpPr>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sz="3600" b="1"/>
            </a:lvl1pPr>
            <a:lvl2pPr marL="1066800" indent="-457200" defTabSz="825500">
              <a:lnSpc>
                <a:spcPct val="100000"/>
              </a:lnSpc>
              <a:spcBef>
                <a:spcPts val="0"/>
              </a:spcBef>
              <a:defRPr sz="3600" b="1"/>
            </a:lvl2pPr>
            <a:lvl3pPr marL="1676400" indent="-457200" defTabSz="825500">
              <a:lnSpc>
                <a:spcPct val="100000"/>
              </a:lnSpc>
              <a:spcBef>
                <a:spcPts val="0"/>
              </a:spcBef>
              <a:defRPr sz="3600" b="1"/>
            </a:lvl3pPr>
            <a:lvl4pPr marL="2286000" indent="-457200" defTabSz="825500">
              <a:lnSpc>
                <a:spcPct val="100000"/>
              </a:lnSpc>
              <a:spcBef>
                <a:spcPts val="0"/>
              </a:spcBef>
              <a:defRPr sz="3600" b="1"/>
            </a:lvl4pPr>
            <a:lvl5pPr marL="2895600" indent="-457200" defTabSz="825500">
              <a:lnSpc>
                <a:spcPct val="100000"/>
              </a:lnSpc>
              <a:spcBef>
                <a:spcPts val="0"/>
              </a:spcBef>
              <a:defRPr sz="3600" b="1"/>
            </a:lvl5pPr>
          </a:lstStyle>
          <a:p>
            <a:r>
              <a:t>Attribution</a:t>
            </a:r>
          </a:p>
          <a:p>
            <a:pPr lvl="1"/>
            <a:endParaRPr/>
          </a:p>
          <a:p>
            <a:pPr lvl="2"/>
            <a:endParaRPr/>
          </a:p>
          <a:p>
            <a:pPr lvl="3"/>
            <a:endParaRPr/>
          </a:p>
          <a:p>
            <a:pPr lvl="4"/>
            <a:endParaRPr/>
          </a:p>
        </p:txBody>
      </p:sp>
      <p:sp>
        <p:nvSpPr>
          <p:cNvPr id="116" name="Texte niveau 1…"/>
          <p:cNvSpPr txBox="1">
            <a:spLocks noGrp="1"/>
          </p:cNvSpPr>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z="8500" spc="-200">
                <a:latin typeface="Helvetica Neue Medium"/>
                <a:ea typeface="Helvetica Neue Medium"/>
                <a:cs typeface="Helvetica Neue Medium"/>
                <a:sym typeface="Helvetica Neue Medium"/>
              </a:defRPr>
            </a:lvl1pPr>
          </a:lstStyle>
          <a:p>
            <a:r>
              <a:t>« Citation notable »</a:t>
            </a:r>
          </a:p>
        </p:txBody>
      </p:sp>
      <p:sp>
        <p:nvSpPr>
          <p:cNvPr id="11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3 photos">
    <p:spTree>
      <p:nvGrpSpPr>
        <p:cNvPr id="1" name=""/>
        <p:cNvGrpSpPr/>
        <p:nvPr/>
      </p:nvGrpSpPr>
      <p:grpSpPr>
        <a:xfrm>
          <a:off x="0" y="0"/>
          <a:ext cx="0" cy="0"/>
          <a:chOff x="0" y="0"/>
          <a:chExt cx="0" cy="0"/>
        </a:xfrm>
      </p:grpSpPr>
      <p:sp>
        <p:nvSpPr>
          <p:cNvPr id="124" name="Bol de salade avec du riz frit, des œufs durs et des baguettes"/>
          <p:cNvSpPr>
            <a:spLocks noGrp="1"/>
          </p:cNvSpPr>
          <p:nvPr>
            <p:ph type="pic" sz="quarter" idx="21"/>
          </p:nvPr>
        </p:nvSpPr>
        <p:spPr>
          <a:xfrm>
            <a:off x="15760700" y="1016000"/>
            <a:ext cx="7439099" cy="5949678"/>
          </a:xfrm>
          <a:prstGeom prst="rect">
            <a:avLst/>
          </a:prstGeom>
        </p:spPr>
        <p:txBody>
          <a:bodyPr lIns="91439" tIns="45719" rIns="91439" bIns="45719" numCol="1" spcCol="38100">
            <a:noAutofit/>
          </a:bodyPr>
          <a:lstStyle/>
          <a:p>
            <a:endParaRPr/>
          </a:p>
        </p:txBody>
      </p:sp>
      <p:sp>
        <p:nvSpPr>
          <p:cNvPr id="125" name="Bol avec des beignets de saumon, de la salade et du houmous "/>
          <p:cNvSpPr>
            <a:spLocks noGrp="1"/>
          </p:cNvSpPr>
          <p:nvPr>
            <p:ph type="pic" sz="half" idx="22"/>
          </p:nvPr>
        </p:nvSpPr>
        <p:spPr>
          <a:xfrm>
            <a:off x="13500100" y="3978275"/>
            <a:ext cx="10439400" cy="12150181"/>
          </a:xfrm>
          <a:prstGeom prst="rect">
            <a:avLst/>
          </a:prstGeom>
        </p:spPr>
        <p:txBody>
          <a:bodyPr lIns="91439" tIns="45719" rIns="91439" bIns="45719" numCol="1" spcCol="38100">
            <a:noAutofit/>
          </a:bodyPr>
          <a:lstStyle/>
          <a:p>
            <a:endParaRPr/>
          </a:p>
        </p:txBody>
      </p:sp>
      <p:sp>
        <p:nvSpPr>
          <p:cNvPr id="126" name="Bol de pâtes pappardelle avec du beurre maître d’hôtel, des noisettes grillées et des lamelles de parmesan"/>
          <p:cNvSpPr>
            <a:spLocks noGrp="1"/>
          </p:cNvSpPr>
          <p:nvPr>
            <p:ph type="pic" idx="23"/>
          </p:nvPr>
        </p:nvSpPr>
        <p:spPr>
          <a:xfrm>
            <a:off x="-139700" y="495300"/>
            <a:ext cx="16611600" cy="12458700"/>
          </a:xfrm>
          <a:prstGeom prst="rect">
            <a:avLst/>
          </a:prstGeom>
        </p:spPr>
        <p:txBody>
          <a:bodyPr lIns="91439" tIns="45719" rIns="91439" bIns="45719" numCol="1" spcCol="38100">
            <a:noAutofit/>
          </a:bodyPr>
          <a:lstStyle/>
          <a:p>
            <a:endParaRPr/>
          </a:p>
        </p:txBody>
      </p:sp>
      <p:sp>
        <p:nvSpPr>
          <p:cNvPr id="127"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34" name="bol de salade avec du riz frit, des œufs durs et des baguettes"/>
          <p:cNvSpPr>
            <a:spLocks noGrp="1"/>
          </p:cNvSpPr>
          <p:nvPr>
            <p:ph type="pic" idx="21"/>
          </p:nvPr>
        </p:nvSpPr>
        <p:spPr>
          <a:xfrm>
            <a:off x="-1333500" y="-5524500"/>
            <a:ext cx="27051000" cy="21640800"/>
          </a:xfrm>
          <a:prstGeom prst="rect">
            <a:avLst/>
          </a:prstGeom>
        </p:spPr>
        <p:txBody>
          <a:bodyPr lIns="91439" tIns="45719" rIns="91439" bIns="45719" numCol="1" spcCol="38100">
            <a:noAutofit/>
          </a:bodyPr>
          <a:lstStyle/>
          <a:p>
            <a:endParaRPr/>
          </a:p>
        </p:txBody>
      </p:sp>
      <p:sp>
        <p:nvSpPr>
          <p:cNvPr id="135" name="Numéro de diapositive"/>
          <p:cNvSpPr txBox="1">
            <a:spLocks noGrp="1"/>
          </p:cNvSpPr>
          <p:nvPr>
            <p:ph type="sldNum" sz="quarter" idx="2"/>
          </p:nvPr>
        </p:nvSpPr>
        <p:spPr>
          <a:prstGeom prst="rect">
            <a:avLst/>
          </a:prstGeom>
        </p:spPr>
        <p:txBody>
          <a:bodyPr/>
          <a:lstStyle>
            <a:lvl1pPr>
              <a:defRPr>
                <a:solidFill>
                  <a:srgbClr val="FFFFFF"/>
                </a:solidFill>
              </a:defRPr>
            </a:lvl1pPr>
          </a:lstStyle>
          <a:p>
            <a:fld id="{86CB4B4D-7CA3-9044-876B-883B54F8677D}" type="slidenum">
              <a:t>‹N°›</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Vierge">
    <p:spTree>
      <p:nvGrpSpPr>
        <p:cNvPr id="1" name=""/>
        <p:cNvGrpSpPr/>
        <p:nvPr/>
      </p:nvGrpSpPr>
      <p:grpSpPr>
        <a:xfrm>
          <a:off x="0" y="0"/>
          <a:ext cx="0" cy="0"/>
          <a:chOff x="0" y="0"/>
          <a:chExt cx="0" cy="0"/>
        </a:xfrm>
      </p:grpSpPr>
      <p:sp>
        <p:nvSpPr>
          <p:cNvPr id="142"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Diapositive de titre">
    <p:spTree>
      <p:nvGrpSpPr>
        <p:cNvPr id="1" name=""/>
        <p:cNvGrpSpPr/>
        <p:nvPr/>
      </p:nvGrpSpPr>
      <p:grpSpPr>
        <a:xfrm>
          <a:off x="0" y="0"/>
          <a:ext cx="0" cy="0"/>
          <a:chOff x="0" y="0"/>
          <a:chExt cx="0" cy="0"/>
        </a:xfrm>
      </p:grpSpPr>
      <p:sp>
        <p:nvSpPr>
          <p:cNvPr id="149" name="Texte du titre"/>
          <p:cNvSpPr txBox="1">
            <a:spLocks noGrp="1"/>
          </p:cNvSpPr>
          <p:nvPr>
            <p:ph type="title"/>
          </p:nvPr>
        </p:nvSpPr>
        <p:spPr>
          <a:xfrm>
            <a:off x="3048000" y="2244725"/>
            <a:ext cx="18288000" cy="4775202"/>
          </a:xfrm>
          <a:prstGeom prst="rect">
            <a:avLst/>
          </a:prstGeom>
        </p:spPr>
        <p:txBody>
          <a:bodyPr lIns="91438" tIns="91438" rIns="91438" bIns="91438" anchor="b"/>
          <a:lstStyle>
            <a:lvl1pPr algn="ctr" defTabSz="1828800">
              <a:lnSpc>
                <a:spcPct val="90000"/>
              </a:lnSpc>
              <a:defRPr sz="12000" b="0" spc="0">
                <a:latin typeface="Calibri Light"/>
                <a:ea typeface="Calibri Light"/>
                <a:cs typeface="Calibri Light"/>
                <a:sym typeface="Calibri Light"/>
              </a:defRPr>
            </a:lvl1pPr>
          </a:lstStyle>
          <a:p>
            <a:r>
              <a:t>Texte du titre</a:t>
            </a:r>
          </a:p>
        </p:txBody>
      </p:sp>
      <p:sp>
        <p:nvSpPr>
          <p:cNvPr id="150" name="Texte niveau 1…"/>
          <p:cNvSpPr txBox="1">
            <a:spLocks noGrp="1"/>
          </p:cNvSpPr>
          <p:nvPr>
            <p:ph type="body" sz="quarter" idx="1"/>
          </p:nvPr>
        </p:nvSpPr>
        <p:spPr>
          <a:xfrm>
            <a:off x="3048000" y="7204075"/>
            <a:ext cx="18288000" cy="3311525"/>
          </a:xfrm>
          <a:prstGeom prst="rect">
            <a:avLst/>
          </a:prstGeom>
        </p:spPr>
        <p:txBody>
          <a:bodyPr lIns="91438" tIns="91438" rIns="91438" bIns="91438" numCol="1" spcCol="38100"/>
          <a:lstStyle>
            <a:lvl1pPr marL="0" indent="0" algn="ctr" defTabSz="1828800">
              <a:spcBef>
                <a:spcPts val="2000"/>
              </a:spcBef>
              <a:buSzTx/>
              <a:buNone/>
              <a:defRPr>
                <a:latin typeface="Calibri"/>
                <a:ea typeface="Calibri"/>
                <a:cs typeface="Calibri"/>
                <a:sym typeface="Calibri"/>
              </a:defRPr>
            </a:lvl1pPr>
            <a:lvl2pPr marL="0" indent="0" algn="ctr" defTabSz="1828800">
              <a:spcBef>
                <a:spcPts val="2000"/>
              </a:spcBef>
              <a:buSzTx/>
              <a:buNone/>
              <a:defRPr>
                <a:latin typeface="Calibri"/>
                <a:ea typeface="Calibri"/>
                <a:cs typeface="Calibri"/>
                <a:sym typeface="Calibri"/>
              </a:defRPr>
            </a:lvl2pPr>
            <a:lvl3pPr marL="0" indent="0" algn="ctr" defTabSz="1828800">
              <a:spcBef>
                <a:spcPts val="2000"/>
              </a:spcBef>
              <a:buSzTx/>
              <a:buNone/>
              <a:defRPr>
                <a:latin typeface="Calibri"/>
                <a:ea typeface="Calibri"/>
                <a:cs typeface="Calibri"/>
                <a:sym typeface="Calibri"/>
              </a:defRPr>
            </a:lvl3pPr>
            <a:lvl4pPr marL="0" indent="0" algn="ctr" defTabSz="1828800">
              <a:spcBef>
                <a:spcPts val="2000"/>
              </a:spcBef>
              <a:buSzTx/>
              <a:buNone/>
              <a:defRPr>
                <a:latin typeface="Calibri"/>
                <a:ea typeface="Calibri"/>
                <a:cs typeface="Calibri"/>
                <a:sym typeface="Calibri"/>
              </a:defRPr>
            </a:lvl4pPr>
            <a:lvl5pPr marL="0" indent="0" algn="ctr" defTabSz="1828800">
              <a:spcBef>
                <a:spcPts val="2000"/>
              </a:spcBef>
              <a:buSzTx/>
              <a:buNone/>
              <a:defRPr>
                <a:latin typeface="Calibri"/>
                <a:ea typeface="Calibri"/>
                <a:cs typeface="Calibri"/>
                <a:sym typeface="Calibri"/>
              </a:defRPr>
            </a:lvl5pPr>
          </a:lstStyle>
          <a:p>
            <a:r>
              <a:t>Texte niveau 1</a:t>
            </a:r>
          </a:p>
          <a:p>
            <a:pPr lvl="1"/>
            <a:r>
              <a:t>Texte niveau 2</a:t>
            </a:r>
          </a:p>
          <a:p>
            <a:pPr lvl="2"/>
            <a:r>
              <a:t>Texte niveau 3</a:t>
            </a:r>
          </a:p>
          <a:p>
            <a:pPr lvl="3"/>
            <a:r>
              <a:t>Texte niveau 4</a:t>
            </a:r>
          </a:p>
          <a:p>
            <a:pPr lvl="4"/>
            <a:r>
              <a:t>Texte niveau 5</a:t>
            </a:r>
          </a:p>
        </p:txBody>
      </p:sp>
      <p:sp>
        <p:nvSpPr>
          <p:cNvPr id="151" name="Numéro de diapositive"/>
          <p:cNvSpPr txBox="1">
            <a:spLocks noGrp="1"/>
          </p:cNvSpPr>
          <p:nvPr>
            <p:ph type="sldNum" sz="quarter" idx="2"/>
          </p:nvPr>
        </p:nvSpPr>
        <p:spPr>
          <a:xfrm>
            <a:off x="22203054" y="12835871"/>
            <a:ext cx="504546" cy="483908"/>
          </a:xfrm>
          <a:prstGeom prst="rect">
            <a:avLst/>
          </a:prstGeom>
        </p:spPr>
        <p:txBody>
          <a:bodyPr lIns="91438" tIns="91438" rIns="91438" bIns="91438" anchor="ctr"/>
          <a:lstStyle>
            <a:lvl1pPr algn="r" defTabSz="1828800">
              <a:defRPr sz="2400">
                <a:solidFill>
                  <a:srgbClr val="888888"/>
                </a:solidFill>
                <a:latin typeface="Calibri"/>
                <a:ea typeface="Calibri"/>
                <a:cs typeface="Calibri"/>
                <a:sym typeface="Calibri"/>
              </a:defRPr>
            </a:lvl1pPr>
          </a:lstStyle>
          <a:p>
            <a:fld id="{86CB4B4D-7CA3-9044-876B-883B54F8677D}" type="slidenum">
              <a:t>‹N°›</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Autre titre et photo">
    <p:spTree>
      <p:nvGrpSpPr>
        <p:cNvPr id="1" name=""/>
        <p:cNvGrpSpPr/>
        <p:nvPr/>
      </p:nvGrpSpPr>
      <p:grpSpPr>
        <a:xfrm>
          <a:off x="0" y="0"/>
          <a:ext cx="0" cy="0"/>
          <a:chOff x="0" y="0"/>
          <a:chExt cx="0" cy="0"/>
        </a:xfrm>
      </p:grpSpPr>
      <p:sp>
        <p:nvSpPr>
          <p:cNvPr id="32" name="Bol avec des beignets de saumon, de la salade et du houmous"/>
          <p:cNvSpPr>
            <a:spLocks noGrp="1"/>
          </p:cNvSpPr>
          <p:nvPr>
            <p:ph type="pic" idx="21"/>
          </p:nvPr>
        </p:nvSpPr>
        <p:spPr>
          <a:xfrm>
            <a:off x="10972800" y="-203200"/>
            <a:ext cx="12144837" cy="14135100"/>
          </a:xfrm>
          <a:prstGeom prst="rect">
            <a:avLst/>
          </a:prstGeom>
        </p:spPr>
        <p:txBody>
          <a:bodyPr lIns="91439" tIns="45719" rIns="91439" bIns="45719" numCol="1" spcCol="38100">
            <a:noAutofit/>
          </a:bodyPr>
          <a:lstStyle/>
          <a:p>
            <a:endParaRPr/>
          </a:p>
        </p:txBody>
      </p:sp>
      <p:sp>
        <p:nvSpPr>
          <p:cNvPr id="33" name="Titre de diapositive"/>
          <p:cNvSpPr txBox="1">
            <a:spLocks noGrp="1"/>
          </p:cNvSpPr>
          <p:nvPr>
            <p:ph type="title" hasCustomPrompt="1"/>
          </p:nvPr>
        </p:nvSpPr>
        <p:spPr>
          <a:xfrm>
            <a:off x="1206500" y="1270000"/>
            <a:ext cx="9779000" cy="5882274"/>
          </a:xfrm>
          <a:prstGeom prst="rect">
            <a:avLst/>
          </a:prstGeom>
        </p:spPr>
        <p:txBody>
          <a:bodyPr anchor="b"/>
          <a:lstStyle/>
          <a:p>
            <a:r>
              <a:t>Titre de diapositive</a:t>
            </a:r>
          </a:p>
        </p:txBody>
      </p:sp>
      <p:sp>
        <p:nvSpPr>
          <p:cNvPr id="34" name="Texte niveau 1…"/>
          <p:cNvSpPr txBox="1">
            <a:spLocks noGrp="1"/>
          </p:cNvSpPr>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sz="5500" b="1"/>
            </a:lvl1pPr>
            <a:lvl2pPr marL="0" indent="0" defTabSz="825500">
              <a:lnSpc>
                <a:spcPct val="100000"/>
              </a:lnSpc>
              <a:spcBef>
                <a:spcPts val="0"/>
              </a:spcBef>
              <a:buSzTx/>
              <a:buNone/>
              <a:defRPr sz="5500" b="1"/>
            </a:lvl2pPr>
            <a:lvl3pPr marL="0" indent="0" defTabSz="825500">
              <a:lnSpc>
                <a:spcPct val="100000"/>
              </a:lnSpc>
              <a:spcBef>
                <a:spcPts val="0"/>
              </a:spcBef>
              <a:buSzTx/>
              <a:buNone/>
              <a:defRPr sz="5500" b="1"/>
            </a:lvl3pPr>
            <a:lvl4pPr marL="0" indent="0" defTabSz="825500">
              <a:lnSpc>
                <a:spcPct val="100000"/>
              </a:lnSpc>
              <a:spcBef>
                <a:spcPts val="0"/>
              </a:spcBef>
              <a:buSzTx/>
              <a:buNone/>
              <a:defRPr sz="5500" b="1"/>
            </a:lvl4pPr>
            <a:lvl5pPr marL="0" indent="0" defTabSz="825500">
              <a:lnSpc>
                <a:spcPct val="100000"/>
              </a:lnSpc>
              <a:spcBef>
                <a:spcPts val="0"/>
              </a:spcBef>
              <a:buSzTx/>
              <a:buNone/>
              <a:defRPr sz="5500" b="1"/>
            </a:lvl5pPr>
          </a:lstStyle>
          <a:p>
            <a:r>
              <a:t>Sous-titre de diapositive</a:t>
            </a:r>
          </a:p>
          <a:p>
            <a:pPr lvl="1"/>
            <a:endParaRPr/>
          </a:p>
          <a:p>
            <a:pPr lvl="2"/>
            <a:endParaRPr/>
          </a:p>
          <a:p>
            <a:pPr lvl="3"/>
            <a:endParaRPr/>
          </a:p>
          <a:p>
            <a:pPr lvl="4"/>
            <a:endParaRPr/>
          </a:p>
        </p:txBody>
      </p:sp>
      <p:sp>
        <p:nvSpPr>
          <p:cNvPr id="35" name="Numéro de diapositive"/>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re et puces">
    <p:spTree>
      <p:nvGrpSpPr>
        <p:cNvPr id="1" name=""/>
        <p:cNvGrpSpPr/>
        <p:nvPr/>
      </p:nvGrpSpPr>
      <p:grpSpPr>
        <a:xfrm>
          <a:off x="0" y="0"/>
          <a:ext cx="0" cy="0"/>
          <a:chOff x="0" y="0"/>
          <a:chExt cx="0" cy="0"/>
        </a:xfrm>
      </p:grpSpPr>
      <p:sp>
        <p:nvSpPr>
          <p:cNvPr id="42" name="Titre de diapositive"/>
          <p:cNvSpPr txBox="1">
            <a:spLocks noGrp="1"/>
          </p:cNvSpPr>
          <p:nvPr>
            <p:ph type="title" hasCustomPrompt="1"/>
          </p:nvPr>
        </p:nvSpPr>
        <p:spPr>
          <a:xfrm>
            <a:off x="1206500" y="1079500"/>
            <a:ext cx="21971000" cy="1433164"/>
          </a:xfrm>
          <a:prstGeom prst="rect">
            <a:avLst/>
          </a:prstGeom>
        </p:spPr>
        <p:txBody>
          <a:bodyPr/>
          <a:lstStyle/>
          <a:p>
            <a:r>
              <a:t>Titre de diapositive</a:t>
            </a:r>
          </a:p>
        </p:txBody>
      </p:sp>
      <p:sp>
        <p:nvSpPr>
          <p:cNvPr id="43" name="Texte niveau 1…"/>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Sous-titre de diapositive</a:t>
            </a:r>
          </a:p>
          <a:p>
            <a:pPr lvl="1"/>
            <a:endParaRPr/>
          </a:p>
          <a:p>
            <a:pPr lvl="2"/>
            <a:endParaRPr/>
          </a:p>
          <a:p>
            <a:pPr lvl="3"/>
            <a:endParaRPr/>
          </a:p>
          <a:p>
            <a:pPr lvl="4"/>
            <a:endParaRPr/>
          </a:p>
        </p:txBody>
      </p:sp>
      <p:sp>
        <p:nvSpPr>
          <p:cNvPr id="44" name="Texte niveau 1…"/>
          <p:cNvSpPr txBox="1">
            <a:spLocks noGrp="1"/>
          </p:cNvSpPr>
          <p:nvPr>
            <p:ph type="body" idx="21" hasCustomPrompt="1"/>
          </p:nvPr>
        </p:nvSpPr>
        <p:spPr>
          <a:prstGeom prst="rect">
            <a:avLst/>
          </a:prstGeom>
        </p:spPr>
        <p:txBody>
          <a:bodyPr numCol="1" spcCol="38100"/>
          <a:lstStyle/>
          <a:p>
            <a:r>
              <a:t>Texte de puce de diapositive</a:t>
            </a:r>
          </a:p>
        </p:txBody>
      </p:sp>
      <p:sp>
        <p:nvSpPr>
          <p:cNvPr id="45"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Puces">
    <p:spTree>
      <p:nvGrpSpPr>
        <p:cNvPr id="1" name=""/>
        <p:cNvGrpSpPr/>
        <p:nvPr/>
      </p:nvGrpSpPr>
      <p:grpSpPr>
        <a:xfrm>
          <a:off x="0" y="0"/>
          <a:ext cx="0" cy="0"/>
          <a:chOff x="0" y="0"/>
          <a:chExt cx="0" cy="0"/>
        </a:xfrm>
      </p:grpSpPr>
      <p:sp>
        <p:nvSpPr>
          <p:cNvPr id="52" name="Texte niveau 1…"/>
          <p:cNvSpPr txBox="1">
            <a:spLocks noGrp="1"/>
          </p:cNvSpPr>
          <p:nvPr>
            <p:ph type="body" idx="1" hasCustomPrompt="1"/>
          </p:nvPr>
        </p:nvSpPr>
        <p:spPr>
          <a:prstGeom prst="rect">
            <a:avLst/>
          </a:prstGeom>
        </p:spPr>
        <p:txBody>
          <a:bodyPr/>
          <a:lstStyle/>
          <a:p>
            <a:r>
              <a:t>Texte de puce de diapositive</a:t>
            </a:r>
          </a:p>
          <a:p>
            <a:pPr lvl="1"/>
            <a:endParaRPr/>
          </a:p>
          <a:p>
            <a:pPr lvl="2"/>
            <a:endParaRPr/>
          </a:p>
          <a:p>
            <a:pPr lvl="3"/>
            <a:endParaRPr/>
          </a:p>
          <a:p>
            <a:pPr lvl="4"/>
            <a:endParaRPr/>
          </a:p>
        </p:txBody>
      </p:sp>
      <p:sp>
        <p:nvSpPr>
          <p:cNvPr id="53"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Section">
    <p:spTree>
      <p:nvGrpSpPr>
        <p:cNvPr id="1" name=""/>
        <p:cNvGrpSpPr/>
        <p:nvPr/>
      </p:nvGrpSpPr>
      <p:grpSpPr>
        <a:xfrm>
          <a:off x="0" y="0"/>
          <a:ext cx="0" cy="0"/>
          <a:chOff x="0" y="0"/>
          <a:chExt cx="0" cy="0"/>
        </a:xfrm>
      </p:grpSpPr>
      <p:sp>
        <p:nvSpPr>
          <p:cNvPr id="71" name="Titre de section"/>
          <p:cNvSpPr txBox="1">
            <a:spLocks noGrp="1"/>
          </p:cNvSpPr>
          <p:nvPr>
            <p:ph type="title" hasCustomPrompt="1"/>
          </p:nvPr>
        </p:nvSpPr>
        <p:spPr>
          <a:xfrm>
            <a:off x="1206496" y="4533900"/>
            <a:ext cx="21971005" cy="4648200"/>
          </a:xfrm>
          <a:prstGeom prst="rect">
            <a:avLst/>
          </a:prstGeom>
        </p:spPr>
        <p:txBody>
          <a:bodyPr anchor="ctr"/>
          <a:lstStyle>
            <a:lvl1pPr>
              <a:defRPr sz="11600" b="0" spc="-232">
                <a:latin typeface="Helvetica Neue Medium"/>
                <a:ea typeface="Helvetica Neue Medium"/>
                <a:cs typeface="Helvetica Neue Medium"/>
                <a:sym typeface="Helvetica Neue Medium"/>
              </a:defRPr>
            </a:lvl1pPr>
          </a:lstStyle>
          <a:p>
            <a:r>
              <a:t>Titre de section</a:t>
            </a:r>
          </a:p>
        </p:txBody>
      </p:sp>
      <p:sp>
        <p:nvSpPr>
          <p:cNvPr id="72" name="Numéro de diapositive"/>
          <p:cNvSpPr txBox="1">
            <a:spLocks noGrp="1"/>
          </p:cNvSpPr>
          <p:nvPr>
            <p:ph type="sldNum" sz="quarter" idx="2"/>
          </p:nvPr>
        </p:nvSpPr>
        <p:spPr>
          <a:xfrm>
            <a:off x="12001499" y="13085233"/>
            <a:ext cx="368505" cy="374600"/>
          </a:xfrm>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re seulement">
    <p:spTree>
      <p:nvGrpSpPr>
        <p:cNvPr id="1" name=""/>
        <p:cNvGrpSpPr/>
        <p:nvPr/>
      </p:nvGrpSpPr>
      <p:grpSpPr>
        <a:xfrm>
          <a:off x="0" y="0"/>
          <a:ext cx="0" cy="0"/>
          <a:chOff x="0" y="0"/>
          <a:chExt cx="0" cy="0"/>
        </a:xfrm>
      </p:grpSpPr>
      <p:sp>
        <p:nvSpPr>
          <p:cNvPr id="79" name="Titre de diapositive"/>
          <p:cNvSpPr txBox="1">
            <a:spLocks noGrp="1"/>
          </p:cNvSpPr>
          <p:nvPr>
            <p:ph type="title" hasCustomPrompt="1"/>
          </p:nvPr>
        </p:nvSpPr>
        <p:spPr>
          <a:xfrm>
            <a:off x="1206500" y="1079500"/>
            <a:ext cx="21971000" cy="1434950"/>
          </a:xfrm>
          <a:prstGeom prst="rect">
            <a:avLst/>
          </a:prstGeom>
        </p:spPr>
        <p:txBody>
          <a:bodyPr/>
          <a:lstStyle/>
          <a:p>
            <a:r>
              <a:t>Titre de diapositive</a:t>
            </a:r>
          </a:p>
        </p:txBody>
      </p:sp>
      <p:sp>
        <p:nvSpPr>
          <p:cNvPr id="80" name="Texte niveau 1…"/>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Sous-titre de diapositive</a:t>
            </a:r>
          </a:p>
          <a:p>
            <a:pPr lvl="1"/>
            <a:endParaRPr/>
          </a:p>
          <a:p>
            <a:pPr lvl="2"/>
            <a:endParaRPr/>
          </a:p>
          <a:p>
            <a:pPr lvl="3"/>
            <a:endParaRPr/>
          </a:p>
          <a:p>
            <a:pPr lvl="4"/>
            <a:endParaRPr/>
          </a:p>
        </p:txBody>
      </p:sp>
      <p:sp>
        <p:nvSpPr>
          <p:cNvPr id="8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Ordre du jour">
    <p:spTree>
      <p:nvGrpSpPr>
        <p:cNvPr id="1" name=""/>
        <p:cNvGrpSpPr/>
        <p:nvPr/>
      </p:nvGrpSpPr>
      <p:grpSpPr>
        <a:xfrm>
          <a:off x="0" y="0"/>
          <a:ext cx="0" cy="0"/>
          <a:chOff x="0" y="0"/>
          <a:chExt cx="0" cy="0"/>
        </a:xfrm>
      </p:grpSpPr>
      <p:sp>
        <p:nvSpPr>
          <p:cNvPr id="88" name="Titre de l’ordre du jour"/>
          <p:cNvSpPr txBox="1">
            <a:spLocks noGrp="1"/>
          </p:cNvSpPr>
          <p:nvPr>
            <p:ph type="title" hasCustomPrompt="1"/>
          </p:nvPr>
        </p:nvSpPr>
        <p:spPr>
          <a:xfrm>
            <a:off x="1206500" y="1079500"/>
            <a:ext cx="21971000" cy="1435100"/>
          </a:xfrm>
          <a:prstGeom prst="rect">
            <a:avLst/>
          </a:prstGeom>
        </p:spPr>
        <p:txBody>
          <a:bodyPr/>
          <a:lstStyle/>
          <a:p>
            <a:r>
              <a:t>Titre de l’ordre du jour</a:t>
            </a:r>
          </a:p>
        </p:txBody>
      </p:sp>
      <p:sp>
        <p:nvSpPr>
          <p:cNvPr id="89" name="Texte niveau 1…"/>
          <p:cNvSpPr txBox="1">
            <a:spLocks noGrp="1"/>
          </p:cNvSpPr>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sz="5500" b="1"/>
            </a:lvl1pPr>
            <a:lvl2pPr marL="1308100" indent="-698500" defTabSz="825500">
              <a:lnSpc>
                <a:spcPct val="100000"/>
              </a:lnSpc>
              <a:spcBef>
                <a:spcPts val="0"/>
              </a:spcBef>
              <a:defRPr sz="5500" b="1"/>
            </a:lvl2pPr>
            <a:lvl3pPr marL="1917700" indent="-698500" defTabSz="825500">
              <a:lnSpc>
                <a:spcPct val="100000"/>
              </a:lnSpc>
              <a:spcBef>
                <a:spcPts val="0"/>
              </a:spcBef>
              <a:defRPr sz="5500" b="1"/>
            </a:lvl3pPr>
            <a:lvl4pPr marL="2527300" indent="-698500" defTabSz="825500">
              <a:lnSpc>
                <a:spcPct val="100000"/>
              </a:lnSpc>
              <a:spcBef>
                <a:spcPts val="0"/>
              </a:spcBef>
              <a:defRPr sz="5500" b="1"/>
            </a:lvl4pPr>
            <a:lvl5pPr marL="3136900" indent="-698500" defTabSz="825500">
              <a:lnSpc>
                <a:spcPct val="100000"/>
              </a:lnSpc>
              <a:spcBef>
                <a:spcPts val="0"/>
              </a:spcBef>
              <a:defRPr sz="5500" b="1"/>
            </a:lvl5pPr>
          </a:lstStyle>
          <a:p>
            <a:r>
              <a:t>Sous-titre de l’ordre du jour</a:t>
            </a:r>
          </a:p>
          <a:p>
            <a:pPr lvl="1"/>
            <a:endParaRPr/>
          </a:p>
          <a:p>
            <a:pPr lvl="2"/>
            <a:endParaRPr/>
          </a:p>
          <a:p>
            <a:pPr lvl="3"/>
            <a:endParaRPr/>
          </a:p>
          <a:p>
            <a:pPr lvl="4"/>
            <a:endParaRPr/>
          </a:p>
        </p:txBody>
      </p:sp>
      <p:sp>
        <p:nvSpPr>
          <p:cNvPr id="90" name="Texte niveau 1…"/>
          <p:cNvSpPr txBox="1">
            <a:spLocks noGrp="1"/>
          </p:cNvSpPr>
          <p:nvPr>
            <p:ph type="body" idx="21" hasCustomPrompt="1"/>
          </p:nvPr>
        </p:nvSpPr>
        <p:spPr>
          <a:prstGeom prst="rect">
            <a:avLst/>
          </a:prstGeom>
        </p:spPr>
        <p:txBody>
          <a:bodyPr numCol="1" spcCol="38100"/>
          <a:lstStyle>
            <a:lvl1pPr marL="0" indent="0" defTabSz="825500">
              <a:lnSpc>
                <a:spcPct val="100000"/>
              </a:lnSpc>
              <a:spcBef>
                <a:spcPts val="1800"/>
              </a:spcBef>
              <a:buSzTx/>
              <a:buNone/>
              <a:defRPr sz="5500" spc="-99"/>
            </a:lvl1pPr>
          </a:lstStyle>
          <a:p>
            <a:r>
              <a:t>Rubriques de l’ordre du jour</a:t>
            </a:r>
          </a:p>
        </p:txBody>
      </p:sp>
      <p:sp>
        <p:nvSpPr>
          <p:cNvPr id="91"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éclaration">
    <p:spTree>
      <p:nvGrpSpPr>
        <p:cNvPr id="1" name=""/>
        <p:cNvGrpSpPr/>
        <p:nvPr/>
      </p:nvGrpSpPr>
      <p:grpSpPr>
        <a:xfrm>
          <a:off x="0" y="0"/>
          <a:ext cx="0" cy="0"/>
          <a:chOff x="0" y="0"/>
          <a:chExt cx="0" cy="0"/>
        </a:xfrm>
      </p:grpSpPr>
      <p:sp>
        <p:nvSpPr>
          <p:cNvPr id="98" name="Texte niveau 1…"/>
          <p:cNvSpPr txBox="1">
            <a:spLocks noGrp="1"/>
          </p:cNvSpPr>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z="11600" spc="-232">
                <a:latin typeface="Helvetica Neue Medium"/>
                <a:ea typeface="Helvetica Neue Medium"/>
                <a:cs typeface="Helvetica Neue Medium"/>
                <a:sym typeface="Helvetica Neue Medium"/>
              </a:defRPr>
            </a:lvl1pPr>
            <a:lvl2pPr marL="0" indent="0" algn="ctr">
              <a:lnSpc>
                <a:spcPct val="80000"/>
              </a:lnSpc>
              <a:spcBef>
                <a:spcPts val="0"/>
              </a:spcBef>
              <a:buSzTx/>
              <a:buNone/>
              <a:defRPr sz="11600" spc="-232">
                <a:latin typeface="Helvetica Neue Medium"/>
                <a:ea typeface="Helvetica Neue Medium"/>
                <a:cs typeface="Helvetica Neue Medium"/>
                <a:sym typeface="Helvetica Neue Medium"/>
              </a:defRPr>
            </a:lvl2pPr>
            <a:lvl3pPr marL="0" indent="0" algn="ctr">
              <a:lnSpc>
                <a:spcPct val="80000"/>
              </a:lnSpc>
              <a:spcBef>
                <a:spcPts val="0"/>
              </a:spcBef>
              <a:buSzTx/>
              <a:buNone/>
              <a:defRPr sz="11600" spc="-232">
                <a:latin typeface="Helvetica Neue Medium"/>
                <a:ea typeface="Helvetica Neue Medium"/>
                <a:cs typeface="Helvetica Neue Medium"/>
                <a:sym typeface="Helvetica Neue Medium"/>
              </a:defRPr>
            </a:lvl3pPr>
            <a:lvl4pPr marL="0" indent="0" algn="ctr">
              <a:lnSpc>
                <a:spcPct val="80000"/>
              </a:lnSpc>
              <a:spcBef>
                <a:spcPts val="0"/>
              </a:spcBef>
              <a:buSzTx/>
              <a:buNone/>
              <a:defRPr sz="11600" spc="-232">
                <a:latin typeface="Helvetica Neue Medium"/>
                <a:ea typeface="Helvetica Neue Medium"/>
                <a:cs typeface="Helvetica Neue Medium"/>
                <a:sym typeface="Helvetica Neue Medium"/>
              </a:defRPr>
            </a:lvl4pPr>
            <a:lvl5pPr marL="0" indent="0" algn="ctr">
              <a:lnSpc>
                <a:spcPct val="80000"/>
              </a:lnSpc>
              <a:spcBef>
                <a:spcPts val="0"/>
              </a:spcBef>
              <a:buSzTx/>
              <a:buNone/>
              <a:defRPr sz="11600" spc="-232">
                <a:latin typeface="Helvetica Neue Medium"/>
                <a:ea typeface="Helvetica Neue Medium"/>
                <a:cs typeface="Helvetica Neue Medium"/>
                <a:sym typeface="Helvetica Neue Medium"/>
              </a:defRPr>
            </a:lvl5pPr>
          </a:lstStyle>
          <a:p>
            <a:r>
              <a:t>Déclaration</a:t>
            </a:r>
          </a:p>
          <a:p>
            <a:pPr lvl="1"/>
            <a:endParaRPr/>
          </a:p>
          <a:p>
            <a:pPr lvl="2"/>
            <a:endParaRPr/>
          </a:p>
          <a:p>
            <a:pPr lvl="3"/>
            <a:endParaRPr/>
          </a:p>
          <a:p>
            <a:pPr lvl="4"/>
            <a:endParaRPr/>
          </a:p>
        </p:txBody>
      </p:sp>
      <p:sp>
        <p:nvSpPr>
          <p:cNvPr id="99"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Fait important">
    <p:spTree>
      <p:nvGrpSpPr>
        <p:cNvPr id="1" name=""/>
        <p:cNvGrpSpPr/>
        <p:nvPr/>
      </p:nvGrpSpPr>
      <p:grpSpPr>
        <a:xfrm>
          <a:off x="0" y="0"/>
          <a:ext cx="0" cy="0"/>
          <a:chOff x="0" y="0"/>
          <a:chExt cx="0" cy="0"/>
        </a:xfrm>
      </p:grpSpPr>
      <p:sp>
        <p:nvSpPr>
          <p:cNvPr id="106" name="Texte niveau 1…"/>
          <p:cNvSpPr txBox="1">
            <a:spLocks noGrp="1"/>
          </p:cNvSpPr>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sz="25000" b="1" spc="-250"/>
            </a:lvl1pPr>
            <a:lvl2pPr marL="0" indent="0" algn="ctr">
              <a:lnSpc>
                <a:spcPct val="80000"/>
              </a:lnSpc>
              <a:spcBef>
                <a:spcPts val="0"/>
              </a:spcBef>
              <a:buSzTx/>
              <a:buNone/>
              <a:defRPr sz="25000" b="1" spc="-250"/>
            </a:lvl2pPr>
            <a:lvl3pPr marL="0" indent="0" algn="ctr">
              <a:lnSpc>
                <a:spcPct val="80000"/>
              </a:lnSpc>
              <a:spcBef>
                <a:spcPts val="0"/>
              </a:spcBef>
              <a:buSzTx/>
              <a:buNone/>
              <a:defRPr sz="25000" b="1" spc="-250"/>
            </a:lvl3pPr>
            <a:lvl4pPr marL="0" indent="0" algn="ctr">
              <a:lnSpc>
                <a:spcPct val="80000"/>
              </a:lnSpc>
              <a:spcBef>
                <a:spcPts val="0"/>
              </a:spcBef>
              <a:buSzTx/>
              <a:buNone/>
              <a:defRPr sz="25000" b="1" spc="-250"/>
            </a:lvl4pPr>
            <a:lvl5pPr marL="0" indent="0" algn="ctr">
              <a:lnSpc>
                <a:spcPct val="80000"/>
              </a:lnSpc>
              <a:spcBef>
                <a:spcPts val="0"/>
              </a:spcBef>
              <a:buSzTx/>
              <a:buNone/>
              <a:defRPr sz="25000" b="1" spc="-250"/>
            </a:lvl5pPr>
          </a:lstStyle>
          <a:p>
            <a:r>
              <a:t>100 %</a:t>
            </a:r>
          </a:p>
          <a:p>
            <a:pPr lvl="1"/>
            <a:endParaRPr/>
          </a:p>
          <a:p>
            <a:pPr lvl="2"/>
            <a:endParaRPr/>
          </a:p>
          <a:p>
            <a:pPr lvl="3"/>
            <a:endParaRPr/>
          </a:p>
          <a:p>
            <a:pPr lvl="4"/>
            <a:endParaRPr/>
          </a:p>
        </p:txBody>
      </p:sp>
      <p:sp>
        <p:nvSpPr>
          <p:cNvPr id="107" name="Données clés"/>
          <p:cNvSpPr txBox="1">
            <a:spLocks noGrp="1"/>
          </p:cNvSpPr>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sz="5500" b="1"/>
            </a:lvl1pPr>
          </a:lstStyle>
          <a:p>
            <a:r>
              <a:t>Données clés</a:t>
            </a:r>
          </a:p>
        </p:txBody>
      </p:sp>
      <p:sp>
        <p:nvSpPr>
          <p:cNvPr id="108" name="Numéro de diapositive"/>
          <p:cNvSpPr txBox="1">
            <a:spLocks noGrp="1"/>
          </p:cNvSpPr>
          <p:nvPr>
            <p:ph type="sldNum" sz="quarter" idx="2"/>
          </p:nvPr>
        </p:nvSpPr>
        <p:spPr>
          <a:prstGeom prst="rect">
            <a:avLst/>
          </a:prstGeom>
        </p:spPr>
        <p:txBody>
          <a:bodyPr/>
          <a:lstStyle/>
          <a:p>
            <a:fld id="{86CB4B4D-7CA3-9044-876B-883B54F8677D}" type="slidenum">
              <a:t>‹N°›</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exte niveau 1…"/>
          <p:cNvSpPr txBox="1">
            <a:spLocks noGrp="1"/>
          </p:cNvSpPr>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numCol="2" spcCol="1098550">
            <a:normAutofit/>
          </a:bodyPr>
          <a:lstStyle/>
          <a:p>
            <a:r>
              <a:t>Texte de puce de diapositive</a:t>
            </a:r>
          </a:p>
          <a:p>
            <a:pPr lvl="1"/>
            <a:endParaRPr/>
          </a:p>
          <a:p>
            <a:pPr lvl="2"/>
            <a:endParaRPr/>
          </a:p>
          <a:p>
            <a:pPr lvl="3"/>
            <a:endParaRPr/>
          </a:p>
          <a:p>
            <a:pPr lvl="4"/>
            <a:endParaRPr/>
          </a:p>
        </p:txBody>
      </p:sp>
      <p:sp>
        <p:nvSpPr>
          <p:cNvPr id="3" name="Texte du titre"/>
          <p:cNvSpPr txBox="1">
            <a:spLocks noGrp="1"/>
          </p:cNvSpPr>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Texte du titre</a:t>
            </a:r>
          </a:p>
        </p:txBody>
      </p:sp>
      <p:sp>
        <p:nvSpPr>
          <p:cNvPr id="4" name="Numéro de diapositive"/>
          <p:cNvSpPr txBox="1">
            <a:spLocks noGrp="1"/>
          </p:cNvSpPr>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fld id="{86CB4B4D-7CA3-9044-876B-883B54F8677D}" type="slidenum">
              <a:t>‹N°›</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ransition spd="med"/>
  <p:txStyles>
    <p:titleStyle>
      <a:lvl1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sz="8500" b="1" i="0" u="none" strike="noStrike" cap="none" spc="-170" baseline="0">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sz="4800" b="0" i="0" u="none" strike="noStrike" cap="none" spc="0" baseline="0">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sz="1800" b="0" i="0" u="none" strike="noStrike" cap="none" spc="0" baseline="0">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14.xml"/><Relationship Id="rId1" Type="http://schemas.openxmlformats.org/officeDocument/2006/relationships/tags" Target="../tags/tag1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4.xml"/><Relationship Id="rId1" Type="http://schemas.openxmlformats.org/officeDocument/2006/relationships/tags" Target="../tags/tag1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4.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14.xml"/><Relationship Id="rId1" Type="http://schemas.openxmlformats.org/officeDocument/2006/relationships/themeOverride" Target="../theme/themeOverride1.xml"/><Relationship Id="rId5" Type="http://schemas.openxmlformats.org/officeDocument/2006/relationships/image" Target="../media/image18.png"/><Relationship Id="rId4"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slideLayout" Target="../slideLayouts/slideLayout14.xml"/><Relationship Id="rId7" Type="http://schemas.openxmlformats.org/officeDocument/2006/relationships/image" Target="../media/image20.png"/><Relationship Id="rId2" Type="http://schemas.openxmlformats.org/officeDocument/2006/relationships/tags" Target="../tags/tag15.xml"/><Relationship Id="rId1" Type="http://schemas.openxmlformats.org/officeDocument/2006/relationships/themeOverride" Target="../theme/themeOverride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14.xml"/><Relationship Id="rId7" Type="http://schemas.openxmlformats.org/officeDocument/2006/relationships/image" Target="../media/image23.png"/><Relationship Id="rId2" Type="http://schemas.openxmlformats.org/officeDocument/2006/relationships/tags" Target="../tags/tag16.xml"/><Relationship Id="rId1" Type="http://schemas.openxmlformats.org/officeDocument/2006/relationships/themeOverride" Target="../theme/themeOverride3.xml"/><Relationship Id="rId6" Type="http://schemas.openxmlformats.org/officeDocument/2006/relationships/image" Target="../media/image22.png"/><Relationship Id="rId5" Type="http://schemas.openxmlformats.org/officeDocument/2006/relationships/image" Target="../media/image18.png"/><Relationship Id="rId4"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tags" Target="../tags/tag1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notesSlide" Target="../notesSlides/notesSlide16.xml"/><Relationship Id="rId7" Type="http://schemas.openxmlformats.org/officeDocument/2006/relationships/image" Target="../media/image27.png"/><Relationship Id="rId2" Type="http://schemas.openxmlformats.org/officeDocument/2006/relationships/slideLayout" Target="../slideLayouts/slideLayout14.xml"/><Relationship Id="rId1" Type="http://schemas.openxmlformats.org/officeDocument/2006/relationships/tags" Target="../tags/tag18.xml"/><Relationship Id="rId6" Type="http://schemas.openxmlformats.org/officeDocument/2006/relationships/image" Target="../media/image26.png"/><Relationship Id="rId5" Type="http://schemas.openxmlformats.org/officeDocument/2006/relationships/image" Target="../media/image25.png"/><Relationship Id="rId10" Type="http://schemas.openxmlformats.org/officeDocument/2006/relationships/image" Target="../media/image30.png"/><Relationship Id="rId4" Type="http://schemas.openxmlformats.org/officeDocument/2006/relationships/image" Target="../media/image18.png"/><Relationship Id="rId9"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4.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4.xml"/><Relationship Id="rId1" Type="http://schemas.openxmlformats.org/officeDocument/2006/relationships/tags" Target="../tags/tag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14.xml"/><Relationship Id="rId1" Type="http://schemas.openxmlformats.org/officeDocument/2006/relationships/tags" Target="../tags/tag21.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2.xml"/><Relationship Id="rId1" Type="http://schemas.openxmlformats.org/officeDocument/2006/relationships/themeOverride" Target="../theme/themeOverride4.xml"/><Relationship Id="rId5" Type="http://schemas.openxmlformats.org/officeDocument/2006/relationships/image" Target="../media/image33.png"/><Relationship Id="rId4"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tags" Target="../tags/tag23.xml"/><Relationship Id="rId1" Type="http://schemas.openxmlformats.org/officeDocument/2006/relationships/themeOverride" Target="../theme/themeOverride5.xml"/><Relationship Id="rId5" Type="http://schemas.openxmlformats.org/officeDocument/2006/relationships/image" Target="../media/image34.png"/><Relationship Id="rId4"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14.xml"/><Relationship Id="rId1" Type="http://schemas.openxmlformats.org/officeDocument/2006/relationships/tags" Target="../tags/tag24.xml"/><Relationship Id="rId5" Type="http://schemas.openxmlformats.org/officeDocument/2006/relationships/image" Target="../media/image36.png"/><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4.xml"/><Relationship Id="rId1" Type="http://schemas.openxmlformats.org/officeDocument/2006/relationships/tags" Target="../tags/tag26.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tags" Target="../tags/tag2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14.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4.xml"/><Relationship Id="rId1" Type="http://schemas.openxmlformats.org/officeDocument/2006/relationships/tags" Target="../tags/tag29.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14.xml"/><Relationship Id="rId1" Type="http://schemas.openxmlformats.org/officeDocument/2006/relationships/tags" Target="../tags/tag30.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14.xml"/><Relationship Id="rId1" Type="http://schemas.openxmlformats.org/officeDocument/2006/relationships/tags" Target="../tags/tag31.xml"/><Relationship Id="rId4" Type="http://schemas.openxmlformats.org/officeDocument/2006/relationships/image" Target="../media/image11.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4.xml"/><Relationship Id="rId1" Type="http://schemas.openxmlformats.org/officeDocument/2006/relationships/tags" Target="../tags/tag32.xml"/><Relationship Id="rId4" Type="http://schemas.openxmlformats.org/officeDocument/2006/relationships/image" Target="../media/image40.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14.xml"/><Relationship Id="rId1" Type="http://schemas.openxmlformats.org/officeDocument/2006/relationships/tags" Target="../tags/tag33.xml"/><Relationship Id="rId6" Type="http://schemas.openxmlformats.org/officeDocument/2006/relationships/image" Target="../media/image41.png"/><Relationship Id="rId5" Type="http://schemas.openxmlformats.org/officeDocument/2006/relationships/image" Target="../media/image31.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8" Type="http://schemas.openxmlformats.org/officeDocument/2006/relationships/hyperlink" Target="https://www.cybermalveillance.gouv.fr/tous-nos-contenus/action-prevention1-ent" TargetMode="External"/><Relationship Id="rId3" Type="http://schemas.openxmlformats.org/officeDocument/2006/relationships/notesSlide" Target="../notesSlides/notesSlide29.xml"/><Relationship Id="rId7" Type="http://schemas.openxmlformats.org/officeDocument/2006/relationships/image" Target="../media/image43.png"/><Relationship Id="rId2" Type="http://schemas.openxmlformats.org/officeDocument/2006/relationships/slideLayout" Target="../slideLayouts/slideLayout14.xml"/><Relationship Id="rId1" Type="http://schemas.openxmlformats.org/officeDocument/2006/relationships/tags" Target="../tags/tag34.xml"/><Relationship Id="rId6" Type="http://schemas.openxmlformats.org/officeDocument/2006/relationships/image" Target="../media/image42.png"/><Relationship Id="rId5" Type="http://schemas.openxmlformats.org/officeDocument/2006/relationships/image" Target="../media/image31.png"/><Relationship Id="rId4" Type="http://schemas.openxmlformats.org/officeDocument/2006/relationships/image" Target="../media/image11.png"/></Relationships>
</file>

<file path=ppt/slides/_rels/slide34.xml.rels><?xml version="1.0" encoding="UTF-8" standalone="yes"?>
<Relationships xmlns="http://schemas.openxmlformats.org/package/2006/relationships"><Relationship Id="rId8" Type="http://schemas.openxmlformats.org/officeDocument/2006/relationships/hyperlink" Target="https://www.cybermalveillance.gouv.fr/tous-nos-contenus/action-prevention1-ent" TargetMode="External"/><Relationship Id="rId3" Type="http://schemas.openxmlformats.org/officeDocument/2006/relationships/notesSlide" Target="../notesSlides/notesSlide30.xml"/><Relationship Id="rId7" Type="http://schemas.openxmlformats.org/officeDocument/2006/relationships/image" Target="../media/image45.png"/><Relationship Id="rId2" Type="http://schemas.openxmlformats.org/officeDocument/2006/relationships/slideLayout" Target="../slideLayouts/slideLayout14.xml"/><Relationship Id="rId1" Type="http://schemas.openxmlformats.org/officeDocument/2006/relationships/tags" Target="../tags/tag35.xml"/><Relationship Id="rId6" Type="http://schemas.openxmlformats.org/officeDocument/2006/relationships/image" Target="../media/image44.png"/><Relationship Id="rId5" Type="http://schemas.openxmlformats.org/officeDocument/2006/relationships/image" Target="../media/image31.png"/><Relationship Id="rId4" Type="http://schemas.openxmlformats.org/officeDocument/2006/relationships/image" Target="../media/image11.pn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4.xml"/><Relationship Id="rId1" Type="http://schemas.openxmlformats.org/officeDocument/2006/relationships/tags" Target="../tags/tag36.xml"/><Relationship Id="rId4" Type="http://schemas.openxmlformats.org/officeDocument/2006/relationships/image" Target="../media/image46.png"/></Relationships>
</file>

<file path=ppt/slides/_rels/slide36.xml.rels><?xml version="1.0" encoding="UTF-8" standalone="yes"?>
<Relationships xmlns="http://schemas.openxmlformats.org/package/2006/relationships"><Relationship Id="rId8" Type="http://schemas.openxmlformats.org/officeDocument/2006/relationships/hyperlink" Target="https://www.cybermalveillance.gouv.fr/tous-nos-contenus/action-prevention1-ent" TargetMode="External"/><Relationship Id="rId3" Type="http://schemas.openxmlformats.org/officeDocument/2006/relationships/notesSlide" Target="../notesSlides/notesSlide32.xml"/><Relationship Id="rId7" Type="http://schemas.openxmlformats.org/officeDocument/2006/relationships/image" Target="../media/image48.png"/><Relationship Id="rId2" Type="http://schemas.openxmlformats.org/officeDocument/2006/relationships/slideLayout" Target="../slideLayouts/slideLayout14.xml"/><Relationship Id="rId1" Type="http://schemas.openxmlformats.org/officeDocument/2006/relationships/tags" Target="../tags/tag37.xml"/><Relationship Id="rId6" Type="http://schemas.openxmlformats.org/officeDocument/2006/relationships/hyperlink" Target="http://www.17cyber.gouv.fr/" TargetMode="External"/><Relationship Id="rId5" Type="http://schemas.openxmlformats.org/officeDocument/2006/relationships/hyperlink" Target="http://17cyber.gouv.fr/" TargetMode="External"/><Relationship Id="rId4" Type="http://schemas.openxmlformats.org/officeDocument/2006/relationships/image" Target="../media/image47.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14.xml"/><Relationship Id="rId1" Type="http://schemas.openxmlformats.org/officeDocument/2006/relationships/tags" Target="../tags/tag38.xml"/><Relationship Id="rId4" Type="http://schemas.openxmlformats.org/officeDocument/2006/relationships/image" Target="../media/image47.png"/></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tags" Target="../tags/tag39.xml"/><Relationship Id="rId5" Type="http://schemas.openxmlformats.org/officeDocument/2006/relationships/image" Target="../media/image49.png"/><Relationship Id="rId4" Type="http://schemas.openxmlformats.org/officeDocument/2006/relationships/image" Target="../media/image47.png"/></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14.xml"/><Relationship Id="rId1" Type="http://schemas.openxmlformats.org/officeDocument/2006/relationships/tags" Target="../tags/tag40.xml"/><Relationship Id="rId5" Type="http://schemas.openxmlformats.org/officeDocument/2006/relationships/image" Target="../media/image50.png"/><Relationship Id="rId4" Type="http://schemas.openxmlformats.org/officeDocument/2006/relationships/image" Target="../media/image47.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4.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4.xml"/><Relationship Id="rId1" Type="http://schemas.openxmlformats.org/officeDocument/2006/relationships/tags" Target="../tags/tag41.xml"/><Relationship Id="rId5" Type="http://schemas.openxmlformats.org/officeDocument/2006/relationships/image" Target="../media/image51.png"/><Relationship Id="rId4" Type="http://schemas.openxmlformats.org/officeDocument/2006/relationships/image" Target="../media/image47.png"/></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7.xml"/><Relationship Id="rId7" Type="http://schemas.openxmlformats.org/officeDocument/2006/relationships/image" Target="../media/image53.png"/><Relationship Id="rId2" Type="http://schemas.openxmlformats.org/officeDocument/2006/relationships/slideLayout" Target="../slideLayouts/slideLayout14.xml"/><Relationship Id="rId1" Type="http://schemas.openxmlformats.org/officeDocument/2006/relationships/tags" Target="../tags/tag42.xml"/><Relationship Id="rId6" Type="http://schemas.openxmlformats.org/officeDocument/2006/relationships/image" Target="../media/image52.jpeg"/><Relationship Id="rId5" Type="http://schemas.openxmlformats.org/officeDocument/2006/relationships/hyperlink" Target="mailto:cyberenjeux@education.gouv.fr" TargetMode="External"/><Relationship Id="rId4" Type="http://schemas.openxmlformats.org/officeDocument/2006/relationships/hyperlink" Target="https://cyber.gouv.fr/actualites/au-college-et-au-lycee-former-a-la-cybersecurite-par-le-jeu"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4.xml"/><Relationship Id="rId1" Type="http://schemas.openxmlformats.org/officeDocument/2006/relationships/tags" Target="../tags/tag6.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4.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9.png"/><Relationship Id="rId2" Type="http://schemas.openxmlformats.org/officeDocument/2006/relationships/slideLayout" Target="../slideLayouts/slideLayout14.xml"/><Relationship Id="rId1" Type="http://schemas.openxmlformats.org/officeDocument/2006/relationships/tags" Target="../tags/tag8.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4.xml"/><Relationship Id="rId1" Type="http://schemas.openxmlformats.org/officeDocument/2006/relationships/tags" Target="../tags/tag9.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4.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0075837" y="124251"/>
            <a:ext cx="3498073" cy="1569660"/>
          </a:xfrm>
          <a:prstGeom prst="rect">
            <a:avLst/>
          </a:prstGeom>
        </p:spPr>
        <p:txBody>
          <a:bodyPr wrap="none">
            <a:spAutoFit/>
          </a:bodyPr>
          <a:lstStyle/>
          <a:p>
            <a:r>
              <a:rPr lang="fr-FR" sz="9600" b="1" baseline="30000" dirty="0">
                <a:solidFill>
                  <a:srgbClr val="000000"/>
                </a:solidFill>
                <a:latin typeface="Marianne" panose="02000000000000000000" pitchFamily="2" charset="0"/>
              </a:rPr>
              <a:t>#Cactus</a:t>
            </a:r>
            <a:endParaRPr lang="fr-FR" sz="9600" dirty="0"/>
          </a:p>
        </p:txBody>
      </p:sp>
      <p:pic>
        <p:nvPicPr>
          <p:cNvPr id="2" name="Image 1"/>
          <p:cNvPicPr>
            <a:picLocks noChangeAspect="1"/>
          </p:cNvPicPr>
          <p:nvPr/>
        </p:nvPicPr>
        <p:blipFill>
          <a:blip r:embed="rId4"/>
          <a:stretch>
            <a:fillRect/>
          </a:stretch>
        </p:blipFill>
        <p:spPr>
          <a:xfrm>
            <a:off x="7250826" y="124250"/>
            <a:ext cx="9098646" cy="13337003"/>
          </a:xfrm>
          <a:prstGeom prst="rect">
            <a:avLst/>
          </a:prstGeom>
        </p:spPr>
      </p:pic>
    </p:spTree>
    <p:custDataLst>
      <p:tags r:id="rId1"/>
    </p:custDataLst>
    <p:extLst>
      <p:ext uri="{BB962C8B-B14F-4D97-AF65-F5344CB8AC3E}">
        <p14:creationId xmlns:p14="http://schemas.microsoft.com/office/powerpoint/2010/main" val="112278208"/>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cyberattaques</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780DED8D-9D52-0970-C63A-0ED8E9CB3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68" y="928056"/>
            <a:ext cx="943616" cy="943616"/>
          </a:xfrm>
          <a:prstGeom prst="rect">
            <a:avLst/>
          </a:prstGeom>
        </p:spPr>
      </p:pic>
      <p:sp>
        <p:nvSpPr>
          <p:cNvPr id="2" name="ZoneTexte 1">
            <a:extLst>
              <a:ext uri="{FF2B5EF4-FFF2-40B4-BE49-F238E27FC236}">
                <a16:creationId xmlns:a16="http://schemas.microsoft.com/office/drawing/2014/main" id="{A8DD3329-EB50-CCF7-0F68-6DF1137EE8FB}"/>
              </a:ext>
            </a:extLst>
          </p:cNvPr>
          <p:cNvSpPr txBox="1"/>
          <p:nvPr/>
        </p:nvSpPr>
        <p:spPr>
          <a:xfrm>
            <a:off x="1236768" y="2896250"/>
            <a:ext cx="2152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4800" b="1" dirty="0">
                <a:solidFill>
                  <a:srgbClr val="395FAB"/>
                </a:solidFill>
                <a:latin typeface="Marianne" panose="02000000000000000000" pitchFamily="2" charset="0"/>
              </a:rPr>
              <a:t>Il existe 3 types de vecteurs d’attaque :</a:t>
            </a:r>
          </a:p>
        </p:txBody>
      </p:sp>
      <p:pic>
        <p:nvPicPr>
          <p:cNvPr id="7" name="Image 6">
            <a:extLst>
              <a:ext uri="{FF2B5EF4-FFF2-40B4-BE49-F238E27FC236}">
                <a16:creationId xmlns:a16="http://schemas.microsoft.com/office/drawing/2014/main" id="{F811AFA7-0E40-8591-E3FE-7B495202A48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8796" y="8300075"/>
            <a:ext cx="6312420" cy="2599232"/>
          </a:xfrm>
          <a:prstGeom prst="rect">
            <a:avLst/>
          </a:prstGeom>
        </p:spPr>
      </p:pic>
      <p:pic>
        <p:nvPicPr>
          <p:cNvPr id="9" name="Image 8">
            <a:extLst>
              <a:ext uri="{FF2B5EF4-FFF2-40B4-BE49-F238E27FC236}">
                <a16:creationId xmlns:a16="http://schemas.microsoft.com/office/drawing/2014/main" id="{7D8AEE1A-9E78-C898-66EC-E7A1827E532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79741" y="4884525"/>
            <a:ext cx="2890530" cy="3409343"/>
          </a:xfrm>
          <a:prstGeom prst="rect">
            <a:avLst/>
          </a:prstGeom>
        </p:spPr>
      </p:pic>
      <p:pic>
        <p:nvPicPr>
          <p:cNvPr id="12" name="Image 11">
            <a:extLst>
              <a:ext uri="{FF2B5EF4-FFF2-40B4-BE49-F238E27FC236}">
                <a16:creationId xmlns:a16="http://schemas.microsoft.com/office/drawing/2014/main" id="{B8759B3E-E701-B1B8-5832-89819676F5B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192317" y="4832094"/>
            <a:ext cx="2709992" cy="3409343"/>
          </a:xfrm>
          <a:prstGeom prst="rect">
            <a:avLst/>
          </a:prstGeom>
        </p:spPr>
      </p:pic>
      <p:pic>
        <p:nvPicPr>
          <p:cNvPr id="14" name="Image 13">
            <a:extLst>
              <a:ext uri="{FF2B5EF4-FFF2-40B4-BE49-F238E27FC236}">
                <a16:creationId xmlns:a16="http://schemas.microsoft.com/office/drawing/2014/main" id="{A0ADA949-17CF-E227-ECC7-FE43066C096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05799" y="8300075"/>
            <a:ext cx="9083029" cy="2627795"/>
          </a:xfrm>
          <a:prstGeom prst="rect">
            <a:avLst/>
          </a:prstGeom>
        </p:spPr>
      </p:pic>
      <p:pic>
        <p:nvPicPr>
          <p:cNvPr id="16" name="Image 15">
            <a:extLst>
              <a:ext uri="{FF2B5EF4-FFF2-40B4-BE49-F238E27FC236}">
                <a16:creationId xmlns:a16="http://schemas.microsoft.com/office/drawing/2014/main" id="{D545D496-68C6-378A-13C9-1EF5B1C0CD34}"/>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257161" y="4832095"/>
            <a:ext cx="3652868" cy="3409343"/>
          </a:xfrm>
          <a:prstGeom prst="rect">
            <a:avLst/>
          </a:prstGeom>
        </p:spPr>
      </p:pic>
      <p:pic>
        <p:nvPicPr>
          <p:cNvPr id="18" name="Image 17">
            <a:extLst>
              <a:ext uri="{FF2B5EF4-FFF2-40B4-BE49-F238E27FC236}">
                <a16:creationId xmlns:a16="http://schemas.microsoft.com/office/drawing/2014/main" id="{1D9525F2-8869-536D-230D-90725A14988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700901" y="8400045"/>
            <a:ext cx="7426376" cy="2399291"/>
          </a:xfrm>
          <a:prstGeom prst="rect">
            <a:avLst/>
          </a:prstGeom>
        </p:spPr>
      </p:pic>
    </p:spTree>
    <p:custDataLst>
      <p:tags r:id="rId1"/>
    </p:custDataLst>
    <p:extLst>
      <p:ext uri="{BB962C8B-B14F-4D97-AF65-F5344CB8AC3E}">
        <p14:creationId xmlns:p14="http://schemas.microsoft.com/office/powerpoint/2010/main" val="8241746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cyberattaques</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780DED8D-9D52-0970-C63A-0ED8E9CB3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68" y="928056"/>
            <a:ext cx="943616" cy="943616"/>
          </a:xfrm>
          <a:prstGeom prst="rect">
            <a:avLst/>
          </a:prstGeom>
        </p:spPr>
      </p:pic>
      <p:sp>
        <p:nvSpPr>
          <p:cNvPr id="11" name="ZoneTexte 10">
            <a:extLst>
              <a:ext uri="{FF2B5EF4-FFF2-40B4-BE49-F238E27FC236}">
                <a16:creationId xmlns:a16="http://schemas.microsoft.com/office/drawing/2014/main" id="{9BD0F73E-F9CA-820D-020F-923BE95B7B10}"/>
              </a:ext>
            </a:extLst>
          </p:cNvPr>
          <p:cNvSpPr txBox="1"/>
          <p:nvPr/>
        </p:nvSpPr>
        <p:spPr>
          <a:xfrm>
            <a:off x="1236768" y="5149840"/>
            <a:ext cx="21311880" cy="424731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5400" dirty="0">
                <a:solidFill>
                  <a:srgbClr val="233B7E"/>
                </a:solidFill>
                <a:latin typeface="Marianne" panose="02000000000000000000" pitchFamily="2" charset="0"/>
              </a:rPr>
              <a:t>Les cyberattaques exploitent des </a:t>
            </a:r>
            <a:r>
              <a:rPr lang="fr-FR" sz="5400" b="1" dirty="0">
                <a:solidFill>
                  <a:srgbClr val="233B7E"/>
                </a:solidFill>
                <a:latin typeface="Marianne" panose="02000000000000000000" pitchFamily="2" charset="0"/>
              </a:rPr>
              <a:t>vulnérabilités</a:t>
            </a:r>
            <a:r>
              <a:rPr lang="fr-FR" sz="5400" dirty="0">
                <a:solidFill>
                  <a:srgbClr val="233B7E"/>
                </a:solidFill>
                <a:latin typeface="Marianne" panose="02000000000000000000" pitchFamily="2" charset="0"/>
              </a:rPr>
              <a:t>, soit une ou plusieurs failles repérées dans un système, au niveau technique ou par manque de vigilance de personnes utilisant le système.</a:t>
            </a:r>
          </a:p>
          <a:p>
            <a:pPr algn="l"/>
            <a:endParaRPr lang="fr-FR" sz="5400" dirty="0">
              <a:solidFill>
                <a:srgbClr val="233B7E"/>
              </a:solidFill>
              <a:latin typeface="Marianne" panose="02000000000000000000" pitchFamily="2" charset="0"/>
            </a:endParaRPr>
          </a:p>
          <a:p>
            <a:pPr algn="l"/>
            <a:r>
              <a:rPr lang="fr-FR" sz="5400" dirty="0">
                <a:solidFill>
                  <a:srgbClr val="233B7E"/>
                </a:solidFill>
                <a:latin typeface="Marianne" panose="02000000000000000000" pitchFamily="2" charset="0"/>
              </a:rPr>
              <a:t>L’enjeu est de les identifier et de les corriger !</a:t>
            </a:r>
          </a:p>
        </p:txBody>
      </p:sp>
      <p:sp>
        <p:nvSpPr>
          <p:cNvPr id="13" name="ZoneTexte 12">
            <a:extLst>
              <a:ext uri="{FF2B5EF4-FFF2-40B4-BE49-F238E27FC236}">
                <a16:creationId xmlns:a16="http://schemas.microsoft.com/office/drawing/2014/main" id="{E5E6C786-589D-5F13-DC76-7E219E658C4B}"/>
              </a:ext>
            </a:extLst>
          </p:cNvPr>
          <p:cNvSpPr txBox="1"/>
          <p:nvPr/>
        </p:nvSpPr>
        <p:spPr>
          <a:xfrm>
            <a:off x="1236768" y="2896250"/>
            <a:ext cx="2152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4800" b="1" dirty="0">
                <a:solidFill>
                  <a:srgbClr val="395FAB"/>
                </a:solidFill>
                <a:latin typeface="Marianne" panose="02000000000000000000" pitchFamily="2" charset="0"/>
              </a:rPr>
              <a:t>Les vulnérabilités</a:t>
            </a:r>
          </a:p>
        </p:txBody>
      </p:sp>
    </p:spTree>
    <p:custDataLst>
      <p:tags r:id="rId1"/>
    </p:custDataLst>
    <p:extLst>
      <p:ext uri="{BB962C8B-B14F-4D97-AF65-F5344CB8AC3E}">
        <p14:creationId xmlns:p14="http://schemas.microsoft.com/office/powerpoint/2010/main" val="176779447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4A5F924-C6BD-421C-A47B-9206CF2A1CEC}"/>
              </a:ext>
            </a:extLst>
          </p:cNvPr>
          <p:cNvSpPr/>
          <p:nvPr/>
        </p:nvSpPr>
        <p:spPr>
          <a:xfrm>
            <a:off x="0" y="1548000"/>
            <a:ext cx="24430392" cy="12168000"/>
          </a:xfrm>
          <a:prstGeom prst="rect">
            <a:avLst/>
          </a:prstGeom>
          <a:solidFill>
            <a:srgbClr val="CCB9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sp>
        <p:nvSpPr>
          <p:cNvPr id="5" name="ZoneTexte 4">
            <a:extLst>
              <a:ext uri="{FF2B5EF4-FFF2-40B4-BE49-F238E27FC236}">
                <a16:creationId xmlns:a16="http://schemas.microsoft.com/office/drawing/2014/main" id="{0DE807F8-FE3E-4B62-956A-57EED3CDD82A}"/>
              </a:ext>
            </a:extLst>
          </p:cNvPr>
          <p:cNvSpPr txBox="1"/>
          <p:nvPr/>
        </p:nvSpPr>
        <p:spPr>
          <a:xfrm>
            <a:off x="303796" y="4039630"/>
            <a:ext cx="23776407" cy="612475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8800" b="1" dirty="0">
                <a:solidFill>
                  <a:schemeClr val="bg1"/>
                </a:solidFill>
                <a:latin typeface="Marianne" panose="02000000000000000000" pitchFamily="2" charset="0"/>
              </a:rPr>
              <a:t>A votre avis</a:t>
            </a:r>
          </a:p>
          <a:p>
            <a:endParaRPr lang="fr-FR" sz="8800" b="1" dirty="0">
              <a:solidFill>
                <a:schemeClr val="bg1"/>
              </a:solidFill>
              <a:latin typeface="Marianne" panose="02000000000000000000" pitchFamily="2" charset="0"/>
            </a:endParaRPr>
          </a:p>
          <a:p>
            <a:r>
              <a:rPr lang="fr-FR" sz="7200" b="1" dirty="0">
                <a:solidFill>
                  <a:schemeClr val="bg1"/>
                </a:solidFill>
                <a:latin typeface="Marianne" panose="02000000000000000000" pitchFamily="2" charset="0"/>
              </a:rPr>
              <a:t>Pourquoi est-ce que les cybercriminels existent ? </a:t>
            </a:r>
          </a:p>
          <a:p>
            <a:endParaRPr lang="fr-FR" sz="7200" b="1" dirty="0">
              <a:solidFill>
                <a:schemeClr val="bg1"/>
              </a:solidFill>
              <a:latin typeface="Marianne" panose="02000000000000000000" pitchFamily="2" charset="0"/>
            </a:endParaRPr>
          </a:p>
          <a:p>
            <a:r>
              <a:rPr lang="fr-FR" sz="7200" b="1" dirty="0">
                <a:solidFill>
                  <a:schemeClr val="bg1"/>
                </a:solidFill>
                <a:latin typeface="Marianne" panose="02000000000000000000" pitchFamily="2" charset="0"/>
              </a:rPr>
              <a:t>Pourquoi est-ce qu’ils lancent des attaques ?</a:t>
            </a:r>
          </a:p>
        </p:txBody>
      </p:sp>
    </p:spTree>
    <p:custDataLst>
      <p:tags r:id="rId1"/>
    </p:custDataLst>
    <p:extLst>
      <p:ext uri="{BB962C8B-B14F-4D97-AF65-F5344CB8AC3E}">
        <p14:creationId xmlns:p14="http://schemas.microsoft.com/office/powerpoint/2010/main" val="377177236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sources de menaces</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2" name="Image 11">
            <a:extLst>
              <a:ext uri="{FF2B5EF4-FFF2-40B4-BE49-F238E27FC236}">
                <a16:creationId xmlns:a16="http://schemas.microsoft.com/office/drawing/2014/main" id="{E9B13DE7-E938-84DA-A757-B04B943271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6768" y="928057"/>
            <a:ext cx="947484" cy="943616"/>
          </a:xfrm>
          <a:prstGeom prst="rect">
            <a:avLst/>
          </a:prstGeom>
        </p:spPr>
      </p:pic>
      <p:sp>
        <p:nvSpPr>
          <p:cNvPr id="13" name="ZoneTexte 12">
            <a:extLst>
              <a:ext uri="{FF2B5EF4-FFF2-40B4-BE49-F238E27FC236}">
                <a16:creationId xmlns:a16="http://schemas.microsoft.com/office/drawing/2014/main" id="{51407499-23CF-6136-33D7-B50E85B16BF5}"/>
              </a:ext>
            </a:extLst>
          </p:cNvPr>
          <p:cNvSpPr txBox="1"/>
          <p:nvPr/>
        </p:nvSpPr>
        <p:spPr>
          <a:xfrm>
            <a:off x="1236768" y="2896250"/>
            <a:ext cx="2152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4800" b="1" dirty="0">
                <a:solidFill>
                  <a:srgbClr val="9B8E85"/>
                </a:solidFill>
                <a:latin typeface="Marianne" panose="02000000000000000000" pitchFamily="2" charset="0"/>
              </a:rPr>
              <a:t>Les 4 dimensions de la menace cyber</a:t>
            </a:r>
          </a:p>
        </p:txBody>
      </p:sp>
      <p:sp>
        <p:nvSpPr>
          <p:cNvPr id="15" name="ZoneTexte 14">
            <a:extLst>
              <a:ext uri="{FF2B5EF4-FFF2-40B4-BE49-F238E27FC236}">
                <a16:creationId xmlns:a16="http://schemas.microsoft.com/office/drawing/2014/main" id="{87EC49A6-DF25-7E09-0A59-F7AE0469527D}"/>
              </a:ext>
            </a:extLst>
          </p:cNvPr>
          <p:cNvSpPr txBox="1"/>
          <p:nvPr/>
        </p:nvSpPr>
        <p:spPr>
          <a:xfrm>
            <a:off x="3762100" y="6617300"/>
            <a:ext cx="14881499" cy="9562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5400" b="1" dirty="0">
                <a:solidFill>
                  <a:srgbClr val="233B7E"/>
                </a:solidFill>
                <a:effectLst/>
                <a:latin typeface="Marianne" panose="02000000000000000000" pitchFamily="2" charset="0"/>
              </a:rPr>
              <a:t>Un ou plusieurs objectifs</a:t>
            </a:r>
          </a:p>
        </p:txBody>
      </p:sp>
      <p:sp>
        <p:nvSpPr>
          <p:cNvPr id="16" name="ZoneTexte 15">
            <a:extLst>
              <a:ext uri="{FF2B5EF4-FFF2-40B4-BE49-F238E27FC236}">
                <a16:creationId xmlns:a16="http://schemas.microsoft.com/office/drawing/2014/main" id="{CD8BAA50-90BA-93B0-DA7B-2EF55F0A4D75}"/>
              </a:ext>
            </a:extLst>
          </p:cNvPr>
          <p:cNvSpPr txBox="1"/>
          <p:nvPr/>
        </p:nvSpPr>
        <p:spPr>
          <a:xfrm>
            <a:off x="3762101" y="8172701"/>
            <a:ext cx="12879980" cy="9562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5400" b="1" dirty="0">
                <a:solidFill>
                  <a:srgbClr val="233B7E"/>
                </a:solidFill>
                <a:effectLst/>
                <a:latin typeface="Marianne" panose="02000000000000000000" pitchFamily="2" charset="0"/>
              </a:rPr>
              <a:t>Une cible</a:t>
            </a:r>
          </a:p>
        </p:txBody>
      </p:sp>
      <p:sp>
        <p:nvSpPr>
          <p:cNvPr id="17" name="ZoneTexte 16">
            <a:extLst>
              <a:ext uri="{FF2B5EF4-FFF2-40B4-BE49-F238E27FC236}">
                <a16:creationId xmlns:a16="http://schemas.microsoft.com/office/drawing/2014/main" id="{6897F875-533A-EA77-1821-A303DD37C467}"/>
              </a:ext>
            </a:extLst>
          </p:cNvPr>
          <p:cNvSpPr txBox="1"/>
          <p:nvPr/>
        </p:nvSpPr>
        <p:spPr>
          <a:xfrm>
            <a:off x="3722912" y="9675850"/>
            <a:ext cx="12879980" cy="9562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5400" b="1" dirty="0">
                <a:solidFill>
                  <a:srgbClr val="233B7E"/>
                </a:solidFill>
                <a:effectLst/>
                <a:latin typeface="Marianne" panose="02000000000000000000" pitchFamily="2" charset="0"/>
              </a:rPr>
              <a:t>Une cyberattaque</a:t>
            </a:r>
          </a:p>
        </p:txBody>
      </p:sp>
      <p:sp>
        <p:nvSpPr>
          <p:cNvPr id="21" name="ZoneTexte 20">
            <a:extLst>
              <a:ext uri="{FF2B5EF4-FFF2-40B4-BE49-F238E27FC236}">
                <a16:creationId xmlns:a16="http://schemas.microsoft.com/office/drawing/2014/main" id="{CD81E8C4-E148-2794-D401-ECB75746761D}"/>
              </a:ext>
            </a:extLst>
          </p:cNvPr>
          <p:cNvSpPr txBox="1"/>
          <p:nvPr/>
        </p:nvSpPr>
        <p:spPr>
          <a:xfrm>
            <a:off x="3762101" y="5059114"/>
            <a:ext cx="15257420" cy="9562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5400" b="1" dirty="0">
                <a:solidFill>
                  <a:srgbClr val="233B7E"/>
                </a:solidFill>
                <a:effectLst/>
                <a:latin typeface="Marianne" panose="02000000000000000000" pitchFamily="2" charset="0"/>
              </a:rPr>
              <a:t>Un attaquant ou un groupe d’attaquants</a:t>
            </a:r>
          </a:p>
        </p:txBody>
      </p:sp>
      <p:sp>
        <p:nvSpPr>
          <p:cNvPr id="22" name="Ellipse 21">
            <a:extLst>
              <a:ext uri="{FF2B5EF4-FFF2-40B4-BE49-F238E27FC236}">
                <a16:creationId xmlns:a16="http://schemas.microsoft.com/office/drawing/2014/main" id="{F3ED3C42-8506-2300-E0A9-5A2F26FFD45F}"/>
              </a:ext>
            </a:extLst>
          </p:cNvPr>
          <p:cNvSpPr/>
          <p:nvPr/>
        </p:nvSpPr>
        <p:spPr>
          <a:xfrm>
            <a:off x="2041496" y="5012007"/>
            <a:ext cx="1080000" cy="1080000"/>
          </a:xfrm>
          <a:prstGeom prst="ellipse">
            <a:avLst/>
          </a:prstGeom>
          <a:solidFill>
            <a:srgbClr val="9B8E8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sp>
        <p:nvSpPr>
          <p:cNvPr id="23" name="ZoneTexte 22">
            <a:extLst>
              <a:ext uri="{FF2B5EF4-FFF2-40B4-BE49-F238E27FC236}">
                <a16:creationId xmlns:a16="http://schemas.microsoft.com/office/drawing/2014/main" id="{6F11968F-0523-3BD3-F8B8-29BDCA877192}"/>
              </a:ext>
            </a:extLst>
          </p:cNvPr>
          <p:cNvSpPr txBox="1"/>
          <p:nvPr/>
        </p:nvSpPr>
        <p:spPr>
          <a:xfrm>
            <a:off x="2382034" y="5092604"/>
            <a:ext cx="690494"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5000" b="1" dirty="0">
                <a:solidFill>
                  <a:schemeClr val="bg1"/>
                </a:solidFill>
                <a:effectLst/>
                <a:latin typeface="Marianne" panose="02000000000000000000" pitchFamily="2" charset="0"/>
              </a:rPr>
              <a:t>1</a:t>
            </a:r>
          </a:p>
        </p:txBody>
      </p:sp>
      <p:sp>
        <p:nvSpPr>
          <p:cNvPr id="24" name="Ellipse 23">
            <a:extLst>
              <a:ext uri="{FF2B5EF4-FFF2-40B4-BE49-F238E27FC236}">
                <a16:creationId xmlns:a16="http://schemas.microsoft.com/office/drawing/2014/main" id="{8143535C-E77C-5478-564A-AE2131802FE9}"/>
              </a:ext>
            </a:extLst>
          </p:cNvPr>
          <p:cNvSpPr/>
          <p:nvPr/>
        </p:nvSpPr>
        <p:spPr>
          <a:xfrm>
            <a:off x="2041496" y="6592985"/>
            <a:ext cx="1080000" cy="1080000"/>
          </a:xfrm>
          <a:prstGeom prst="ellipse">
            <a:avLst/>
          </a:prstGeom>
          <a:solidFill>
            <a:srgbClr val="9B8E8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sp>
        <p:nvSpPr>
          <p:cNvPr id="25" name="ZoneTexte 24">
            <a:extLst>
              <a:ext uri="{FF2B5EF4-FFF2-40B4-BE49-F238E27FC236}">
                <a16:creationId xmlns:a16="http://schemas.microsoft.com/office/drawing/2014/main" id="{93822034-1DBE-304F-5DFF-25026D35CD21}"/>
              </a:ext>
            </a:extLst>
          </p:cNvPr>
          <p:cNvSpPr txBox="1"/>
          <p:nvPr/>
        </p:nvSpPr>
        <p:spPr>
          <a:xfrm>
            <a:off x="2355908" y="6673582"/>
            <a:ext cx="690494"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5000" b="1" dirty="0">
                <a:solidFill>
                  <a:schemeClr val="bg1"/>
                </a:solidFill>
                <a:effectLst/>
                <a:latin typeface="Marianne" panose="02000000000000000000" pitchFamily="2" charset="0"/>
              </a:rPr>
              <a:t>2</a:t>
            </a:r>
          </a:p>
        </p:txBody>
      </p:sp>
      <p:sp>
        <p:nvSpPr>
          <p:cNvPr id="26" name="Ellipse 25">
            <a:extLst>
              <a:ext uri="{FF2B5EF4-FFF2-40B4-BE49-F238E27FC236}">
                <a16:creationId xmlns:a16="http://schemas.microsoft.com/office/drawing/2014/main" id="{9817430F-3D1F-6E1C-6B99-9E9974F301E9}"/>
              </a:ext>
            </a:extLst>
          </p:cNvPr>
          <p:cNvSpPr/>
          <p:nvPr/>
        </p:nvSpPr>
        <p:spPr>
          <a:xfrm>
            <a:off x="2008346" y="8171744"/>
            <a:ext cx="1080000" cy="1080000"/>
          </a:xfrm>
          <a:prstGeom prst="ellipse">
            <a:avLst/>
          </a:prstGeom>
          <a:solidFill>
            <a:srgbClr val="9B8E8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sp>
        <p:nvSpPr>
          <p:cNvPr id="27" name="ZoneTexte 26">
            <a:extLst>
              <a:ext uri="{FF2B5EF4-FFF2-40B4-BE49-F238E27FC236}">
                <a16:creationId xmlns:a16="http://schemas.microsoft.com/office/drawing/2014/main" id="{C912D065-5862-AB8A-336F-6DF2BFA3DCBB}"/>
              </a:ext>
            </a:extLst>
          </p:cNvPr>
          <p:cNvSpPr txBox="1"/>
          <p:nvPr/>
        </p:nvSpPr>
        <p:spPr>
          <a:xfrm>
            <a:off x="2322758" y="8252341"/>
            <a:ext cx="690494"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5000" b="1" dirty="0">
                <a:solidFill>
                  <a:schemeClr val="bg1"/>
                </a:solidFill>
                <a:effectLst/>
                <a:latin typeface="Marianne" panose="02000000000000000000" pitchFamily="2" charset="0"/>
              </a:rPr>
              <a:t>3</a:t>
            </a:r>
          </a:p>
        </p:txBody>
      </p:sp>
      <p:sp>
        <p:nvSpPr>
          <p:cNvPr id="28" name="Ellipse 27">
            <a:extLst>
              <a:ext uri="{FF2B5EF4-FFF2-40B4-BE49-F238E27FC236}">
                <a16:creationId xmlns:a16="http://schemas.microsoft.com/office/drawing/2014/main" id="{7B2DF785-420D-8787-730E-C6874D1E6430}"/>
              </a:ext>
            </a:extLst>
          </p:cNvPr>
          <p:cNvSpPr/>
          <p:nvPr/>
        </p:nvSpPr>
        <p:spPr>
          <a:xfrm>
            <a:off x="2008346" y="9728174"/>
            <a:ext cx="1080000" cy="1080000"/>
          </a:xfrm>
          <a:prstGeom prst="ellipse">
            <a:avLst/>
          </a:prstGeom>
          <a:solidFill>
            <a:srgbClr val="9B8E85"/>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sp>
        <p:nvSpPr>
          <p:cNvPr id="29" name="ZoneTexte 28">
            <a:extLst>
              <a:ext uri="{FF2B5EF4-FFF2-40B4-BE49-F238E27FC236}">
                <a16:creationId xmlns:a16="http://schemas.microsoft.com/office/drawing/2014/main" id="{2753AB01-D4D9-365C-EEA5-0ED842CBBB29}"/>
              </a:ext>
            </a:extLst>
          </p:cNvPr>
          <p:cNvSpPr txBox="1"/>
          <p:nvPr/>
        </p:nvSpPr>
        <p:spPr>
          <a:xfrm>
            <a:off x="2322758" y="9808771"/>
            <a:ext cx="690494" cy="87203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5000" b="1" dirty="0">
                <a:solidFill>
                  <a:schemeClr val="bg1"/>
                </a:solidFill>
                <a:effectLst/>
                <a:latin typeface="Marianne" panose="02000000000000000000" pitchFamily="2" charset="0"/>
              </a:rPr>
              <a:t>4</a:t>
            </a:r>
          </a:p>
        </p:txBody>
      </p:sp>
    </p:spTree>
    <p:custDataLst>
      <p:tags r:id="rId2"/>
    </p:custDataLst>
    <p:extLst>
      <p:ext uri="{BB962C8B-B14F-4D97-AF65-F5344CB8AC3E}">
        <p14:creationId xmlns:p14="http://schemas.microsoft.com/office/powerpoint/2010/main" val="972523692"/>
      </p:ext>
    </p:extLst>
  </p:cSld>
  <p:clrMapOvr>
    <a:overrideClrMapping bg1="lt1" tx1="dk1" bg2="lt2" tx2="dk2" accent1="accent1" accent2="accent2" accent3="accent3" accent4="accent4" accent5="accent5" accent6="accent6" hlink="hlink" folHlink="folHlink"/>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sources de menaces</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2" name="Image 11">
            <a:extLst>
              <a:ext uri="{FF2B5EF4-FFF2-40B4-BE49-F238E27FC236}">
                <a16:creationId xmlns:a16="http://schemas.microsoft.com/office/drawing/2014/main" id="{E9B13DE7-E938-84DA-A757-B04B943271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6768" y="928057"/>
            <a:ext cx="947484" cy="943616"/>
          </a:xfrm>
          <a:prstGeom prst="rect">
            <a:avLst/>
          </a:prstGeom>
        </p:spPr>
      </p:pic>
      <p:sp>
        <p:nvSpPr>
          <p:cNvPr id="13" name="ZoneTexte 12">
            <a:extLst>
              <a:ext uri="{FF2B5EF4-FFF2-40B4-BE49-F238E27FC236}">
                <a16:creationId xmlns:a16="http://schemas.microsoft.com/office/drawing/2014/main" id="{51407499-23CF-6136-33D7-B50E85B16BF5}"/>
              </a:ext>
            </a:extLst>
          </p:cNvPr>
          <p:cNvSpPr txBox="1"/>
          <p:nvPr/>
        </p:nvSpPr>
        <p:spPr>
          <a:xfrm>
            <a:off x="1236768" y="2896250"/>
            <a:ext cx="2152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4800" b="1" dirty="0">
                <a:solidFill>
                  <a:srgbClr val="9B8E85"/>
                </a:solidFill>
                <a:latin typeface="Marianne" panose="02000000000000000000" pitchFamily="2" charset="0"/>
              </a:rPr>
              <a:t>Les principaux </a:t>
            </a:r>
            <a:r>
              <a:rPr lang="fr-FR" sz="4800" b="1" u="sng" dirty="0">
                <a:solidFill>
                  <a:srgbClr val="9B8E85"/>
                </a:solidFill>
                <a:latin typeface="Marianne" panose="02000000000000000000" pitchFamily="2" charset="0"/>
              </a:rPr>
              <a:t>profils d’attaquants</a:t>
            </a:r>
            <a:r>
              <a:rPr lang="fr-FR" sz="4800" b="1" dirty="0">
                <a:solidFill>
                  <a:srgbClr val="9B8E85"/>
                </a:solidFill>
                <a:latin typeface="Marianne" panose="02000000000000000000" pitchFamily="2" charset="0"/>
              </a:rPr>
              <a:t> (1/2)</a:t>
            </a:r>
          </a:p>
        </p:txBody>
      </p:sp>
      <p:sp>
        <p:nvSpPr>
          <p:cNvPr id="21" name="ZoneTexte 20">
            <a:extLst>
              <a:ext uri="{FF2B5EF4-FFF2-40B4-BE49-F238E27FC236}">
                <a16:creationId xmlns:a16="http://schemas.microsoft.com/office/drawing/2014/main" id="{CD81E8C4-E148-2794-D401-ECB75746761D}"/>
              </a:ext>
            </a:extLst>
          </p:cNvPr>
          <p:cNvSpPr txBox="1"/>
          <p:nvPr/>
        </p:nvSpPr>
        <p:spPr>
          <a:xfrm>
            <a:off x="3762101" y="5294247"/>
            <a:ext cx="18288002" cy="860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4800" b="1" dirty="0">
                <a:solidFill>
                  <a:srgbClr val="233B7E"/>
                </a:solidFill>
                <a:latin typeface="Marianne" panose="02000000000000000000" pitchFamily="2" charset="0"/>
              </a:rPr>
              <a:t>Les attaquants amateurs</a:t>
            </a:r>
          </a:p>
        </p:txBody>
      </p:sp>
      <p:pic>
        <p:nvPicPr>
          <p:cNvPr id="4" name="Image 3">
            <a:extLst>
              <a:ext uri="{FF2B5EF4-FFF2-40B4-BE49-F238E27FC236}">
                <a16:creationId xmlns:a16="http://schemas.microsoft.com/office/drawing/2014/main" id="{52A31A48-906A-E2E9-6D09-867B53586B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6241" y="4686509"/>
            <a:ext cx="2133600" cy="2171700"/>
          </a:xfrm>
          <a:prstGeom prst="rect">
            <a:avLst/>
          </a:prstGeom>
        </p:spPr>
      </p:pic>
      <p:pic>
        <p:nvPicPr>
          <p:cNvPr id="8" name="Image 7">
            <a:extLst>
              <a:ext uri="{FF2B5EF4-FFF2-40B4-BE49-F238E27FC236}">
                <a16:creationId xmlns:a16="http://schemas.microsoft.com/office/drawing/2014/main" id="{A808AC3F-AF4A-5549-047D-F9C6DB3662D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4191" y="7294433"/>
            <a:ext cx="1917700" cy="1663700"/>
          </a:xfrm>
          <a:prstGeom prst="rect">
            <a:avLst/>
          </a:prstGeom>
        </p:spPr>
      </p:pic>
      <p:pic>
        <p:nvPicPr>
          <p:cNvPr id="10" name="Image 9">
            <a:extLst>
              <a:ext uri="{FF2B5EF4-FFF2-40B4-BE49-F238E27FC236}">
                <a16:creationId xmlns:a16="http://schemas.microsoft.com/office/drawing/2014/main" id="{9E215827-2DBD-8FCA-47F9-0710C2C591E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81641" y="9141538"/>
            <a:ext cx="2082800" cy="1917700"/>
          </a:xfrm>
          <a:prstGeom prst="rect">
            <a:avLst/>
          </a:prstGeom>
        </p:spPr>
      </p:pic>
      <p:sp>
        <p:nvSpPr>
          <p:cNvPr id="32" name="ZoneTexte 31">
            <a:extLst>
              <a:ext uri="{FF2B5EF4-FFF2-40B4-BE49-F238E27FC236}">
                <a16:creationId xmlns:a16="http://schemas.microsoft.com/office/drawing/2014/main" id="{35250EDA-A305-47DB-95E7-6C2C14D3433A}"/>
              </a:ext>
            </a:extLst>
          </p:cNvPr>
          <p:cNvSpPr txBox="1"/>
          <p:nvPr/>
        </p:nvSpPr>
        <p:spPr>
          <a:xfrm>
            <a:off x="3762100" y="9589117"/>
            <a:ext cx="17634859" cy="860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4800" b="1" dirty="0">
                <a:solidFill>
                  <a:srgbClr val="233B7E"/>
                </a:solidFill>
                <a:latin typeface="Marianne" panose="02000000000000000000" pitchFamily="2" charset="0"/>
              </a:rPr>
              <a:t>Les </a:t>
            </a:r>
            <a:r>
              <a:rPr lang="fr-FR" sz="4800" b="1" dirty="0" err="1">
                <a:solidFill>
                  <a:srgbClr val="233B7E"/>
                </a:solidFill>
                <a:latin typeface="Marianne" panose="02000000000000000000" pitchFamily="2" charset="0"/>
              </a:rPr>
              <a:t>cyberhacktivistes</a:t>
            </a:r>
            <a:endParaRPr lang="fr-FR" sz="4800" b="1" dirty="0">
              <a:solidFill>
                <a:srgbClr val="233B7E"/>
              </a:solidFill>
              <a:latin typeface="Marianne" panose="02000000000000000000" pitchFamily="2" charset="0"/>
            </a:endParaRPr>
          </a:p>
        </p:txBody>
      </p:sp>
      <p:sp>
        <p:nvSpPr>
          <p:cNvPr id="9" name="ZoneTexte 8">
            <a:extLst>
              <a:ext uri="{FF2B5EF4-FFF2-40B4-BE49-F238E27FC236}">
                <a16:creationId xmlns:a16="http://schemas.microsoft.com/office/drawing/2014/main" id="{5DF9BC97-1F7B-9A63-2235-05F13657745C}"/>
              </a:ext>
            </a:extLst>
          </p:cNvPr>
          <p:cNvSpPr txBox="1"/>
          <p:nvPr/>
        </p:nvSpPr>
        <p:spPr>
          <a:xfrm>
            <a:off x="3762100" y="7269825"/>
            <a:ext cx="19829419" cy="1702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4800" b="1" dirty="0">
                <a:solidFill>
                  <a:srgbClr val="233B7E"/>
                </a:solidFill>
                <a:latin typeface="Marianne" panose="02000000000000000000" pitchFamily="2" charset="0"/>
              </a:rPr>
              <a:t>Les attaquants « vengeurs » ou « malveillants » avec avec une motivation personnelle</a:t>
            </a:r>
          </a:p>
        </p:txBody>
      </p:sp>
    </p:spTree>
    <p:custDataLst>
      <p:tags r:id="rId2"/>
    </p:custDataLst>
    <p:extLst>
      <p:ext uri="{BB962C8B-B14F-4D97-AF65-F5344CB8AC3E}">
        <p14:creationId xmlns:p14="http://schemas.microsoft.com/office/powerpoint/2010/main" val="1170495308"/>
      </p:ext>
    </p:extLst>
  </p:cSld>
  <p:clrMapOvr>
    <a:overrideClrMapping bg1="lt1" tx1="dk1" bg2="lt2" tx2="dk2" accent1="accent1" accent2="accent2" accent3="accent3" accent4="accent4" accent5="accent5" accent6="accent6" hlink="hlink" folHlink="folHlink"/>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sources de menaces</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2" name="Image 11">
            <a:extLst>
              <a:ext uri="{FF2B5EF4-FFF2-40B4-BE49-F238E27FC236}">
                <a16:creationId xmlns:a16="http://schemas.microsoft.com/office/drawing/2014/main" id="{E9B13DE7-E938-84DA-A757-B04B943271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6768" y="928057"/>
            <a:ext cx="947484" cy="943616"/>
          </a:xfrm>
          <a:prstGeom prst="rect">
            <a:avLst/>
          </a:prstGeom>
        </p:spPr>
      </p:pic>
      <p:sp>
        <p:nvSpPr>
          <p:cNvPr id="13" name="ZoneTexte 12">
            <a:extLst>
              <a:ext uri="{FF2B5EF4-FFF2-40B4-BE49-F238E27FC236}">
                <a16:creationId xmlns:a16="http://schemas.microsoft.com/office/drawing/2014/main" id="{51407499-23CF-6136-33D7-B50E85B16BF5}"/>
              </a:ext>
            </a:extLst>
          </p:cNvPr>
          <p:cNvSpPr txBox="1"/>
          <p:nvPr/>
        </p:nvSpPr>
        <p:spPr>
          <a:xfrm>
            <a:off x="1236768" y="2896250"/>
            <a:ext cx="2152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4800" b="1" dirty="0">
                <a:solidFill>
                  <a:srgbClr val="9B8E85"/>
                </a:solidFill>
                <a:latin typeface="Marianne" panose="02000000000000000000" pitchFamily="2" charset="0"/>
              </a:rPr>
              <a:t>Les principaux </a:t>
            </a:r>
            <a:r>
              <a:rPr lang="fr-FR" sz="4800" b="1" u="sng" dirty="0">
                <a:solidFill>
                  <a:srgbClr val="9B8E85"/>
                </a:solidFill>
                <a:latin typeface="Marianne" panose="02000000000000000000" pitchFamily="2" charset="0"/>
              </a:rPr>
              <a:t>profils d’attaquants</a:t>
            </a:r>
            <a:r>
              <a:rPr lang="fr-FR" sz="4800" b="1" dirty="0">
                <a:solidFill>
                  <a:srgbClr val="9B8E85"/>
                </a:solidFill>
                <a:latin typeface="Marianne" panose="02000000000000000000" pitchFamily="2" charset="0"/>
              </a:rPr>
              <a:t> (2/2)</a:t>
            </a:r>
          </a:p>
        </p:txBody>
      </p:sp>
      <p:pic>
        <p:nvPicPr>
          <p:cNvPr id="14" name="Image 13">
            <a:extLst>
              <a:ext uri="{FF2B5EF4-FFF2-40B4-BE49-F238E27FC236}">
                <a16:creationId xmlns:a16="http://schemas.microsoft.com/office/drawing/2014/main" id="{136DEF47-BE0D-CF05-BB03-D93B17D6C09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59441" y="4801441"/>
            <a:ext cx="1930400" cy="1841500"/>
          </a:xfrm>
          <a:prstGeom prst="rect">
            <a:avLst/>
          </a:prstGeom>
        </p:spPr>
      </p:pic>
      <p:sp>
        <p:nvSpPr>
          <p:cNvPr id="31" name="ZoneTexte 30">
            <a:extLst>
              <a:ext uri="{FF2B5EF4-FFF2-40B4-BE49-F238E27FC236}">
                <a16:creationId xmlns:a16="http://schemas.microsoft.com/office/drawing/2014/main" id="{1959D0F0-CCC2-C81A-B507-CABA6D0C43B7}"/>
              </a:ext>
            </a:extLst>
          </p:cNvPr>
          <p:cNvSpPr txBox="1"/>
          <p:nvPr/>
        </p:nvSpPr>
        <p:spPr>
          <a:xfrm>
            <a:off x="3762100" y="7442613"/>
            <a:ext cx="18997561" cy="860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4800" b="1" dirty="0">
                <a:solidFill>
                  <a:srgbClr val="233B7E"/>
                </a:solidFill>
                <a:latin typeface="Marianne" panose="02000000000000000000" pitchFamily="2" charset="0"/>
              </a:rPr>
              <a:t>Les cybercriminels / mercenaires</a:t>
            </a:r>
          </a:p>
        </p:txBody>
      </p:sp>
      <p:sp>
        <p:nvSpPr>
          <p:cNvPr id="32" name="ZoneTexte 31">
            <a:extLst>
              <a:ext uri="{FF2B5EF4-FFF2-40B4-BE49-F238E27FC236}">
                <a16:creationId xmlns:a16="http://schemas.microsoft.com/office/drawing/2014/main" id="{35250EDA-A305-47DB-95E7-6C2C14D3433A}"/>
              </a:ext>
            </a:extLst>
          </p:cNvPr>
          <p:cNvSpPr txBox="1"/>
          <p:nvPr/>
        </p:nvSpPr>
        <p:spPr>
          <a:xfrm>
            <a:off x="3762101" y="9558636"/>
            <a:ext cx="15257420" cy="860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4800" b="1" dirty="0">
                <a:solidFill>
                  <a:srgbClr val="233B7E"/>
                </a:solidFill>
                <a:latin typeface="Marianne" panose="02000000000000000000" pitchFamily="2" charset="0"/>
              </a:rPr>
              <a:t>Les Etats </a:t>
            </a:r>
          </a:p>
        </p:txBody>
      </p:sp>
      <p:sp>
        <p:nvSpPr>
          <p:cNvPr id="2" name="ZoneTexte 1">
            <a:extLst>
              <a:ext uri="{FF2B5EF4-FFF2-40B4-BE49-F238E27FC236}">
                <a16:creationId xmlns:a16="http://schemas.microsoft.com/office/drawing/2014/main" id="{A485F3BF-A4C0-E38C-09B8-C8A650111A8E}"/>
              </a:ext>
            </a:extLst>
          </p:cNvPr>
          <p:cNvSpPr txBox="1"/>
          <p:nvPr/>
        </p:nvSpPr>
        <p:spPr>
          <a:xfrm>
            <a:off x="3762100" y="5294247"/>
            <a:ext cx="19646539" cy="860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4800" b="1" dirty="0">
                <a:solidFill>
                  <a:srgbClr val="233B7E"/>
                </a:solidFill>
                <a:effectLst/>
                <a:latin typeface="Marianne" panose="02000000000000000000" pitchFamily="2" charset="0"/>
              </a:rPr>
              <a:t>Les attaquants expérimentés</a:t>
            </a:r>
          </a:p>
        </p:txBody>
      </p:sp>
      <p:pic>
        <p:nvPicPr>
          <p:cNvPr id="9" name="Image 8">
            <a:extLst>
              <a:ext uri="{FF2B5EF4-FFF2-40B4-BE49-F238E27FC236}">
                <a16:creationId xmlns:a16="http://schemas.microsoft.com/office/drawing/2014/main" id="{1228B7CA-7532-9371-47AF-B8F9D1E1AAF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13391" y="7158771"/>
            <a:ext cx="2222500" cy="1638300"/>
          </a:xfrm>
          <a:prstGeom prst="rect">
            <a:avLst/>
          </a:prstGeom>
        </p:spPr>
      </p:pic>
      <p:pic>
        <p:nvPicPr>
          <p:cNvPr id="11" name="Image 10">
            <a:extLst>
              <a:ext uri="{FF2B5EF4-FFF2-40B4-BE49-F238E27FC236}">
                <a16:creationId xmlns:a16="http://schemas.microsoft.com/office/drawing/2014/main" id="{DC48CCFE-AA23-0B61-8C27-53D54BA4120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9441" y="9072957"/>
            <a:ext cx="1765300" cy="1955800"/>
          </a:xfrm>
          <a:prstGeom prst="rect">
            <a:avLst/>
          </a:prstGeom>
        </p:spPr>
      </p:pic>
    </p:spTree>
    <p:custDataLst>
      <p:tags r:id="rId2"/>
    </p:custDataLst>
    <p:extLst>
      <p:ext uri="{BB962C8B-B14F-4D97-AF65-F5344CB8AC3E}">
        <p14:creationId xmlns:p14="http://schemas.microsoft.com/office/powerpoint/2010/main" val="1468250121"/>
      </p:ext>
    </p:extLst>
  </p:cSld>
  <p:clrMapOvr>
    <a:overrideClrMapping bg1="lt1" tx1="dk1" bg2="lt2" tx2="dk2" accent1="accent1" accent2="accent2" accent3="accent3" accent4="accent4" accent5="accent5" accent6="accent6" hlink="hlink" folHlink="folHlink"/>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sources de menaces</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2" name="Image 11">
            <a:extLst>
              <a:ext uri="{FF2B5EF4-FFF2-40B4-BE49-F238E27FC236}">
                <a16:creationId xmlns:a16="http://schemas.microsoft.com/office/drawing/2014/main" id="{E9B13DE7-E938-84DA-A757-B04B943271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68" y="928057"/>
            <a:ext cx="947484" cy="943616"/>
          </a:xfrm>
          <a:prstGeom prst="rect">
            <a:avLst/>
          </a:prstGeom>
        </p:spPr>
      </p:pic>
      <p:sp>
        <p:nvSpPr>
          <p:cNvPr id="13" name="ZoneTexte 12">
            <a:extLst>
              <a:ext uri="{FF2B5EF4-FFF2-40B4-BE49-F238E27FC236}">
                <a16:creationId xmlns:a16="http://schemas.microsoft.com/office/drawing/2014/main" id="{51407499-23CF-6136-33D7-B50E85B16BF5}"/>
              </a:ext>
            </a:extLst>
          </p:cNvPr>
          <p:cNvSpPr txBox="1"/>
          <p:nvPr/>
        </p:nvSpPr>
        <p:spPr>
          <a:xfrm>
            <a:off x="1236768" y="2896250"/>
            <a:ext cx="2152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4800" b="1" dirty="0">
                <a:solidFill>
                  <a:srgbClr val="9B8E85"/>
                </a:solidFill>
                <a:latin typeface="Marianne" panose="02000000000000000000" pitchFamily="2" charset="0"/>
              </a:rPr>
              <a:t>Les </a:t>
            </a:r>
            <a:r>
              <a:rPr lang="fr-FR" sz="4800" b="1" u="sng" dirty="0">
                <a:solidFill>
                  <a:srgbClr val="9B8E85"/>
                </a:solidFill>
                <a:latin typeface="Marianne" panose="02000000000000000000" pitchFamily="2" charset="0"/>
              </a:rPr>
              <a:t>objectifs</a:t>
            </a:r>
            <a:r>
              <a:rPr lang="fr-FR" sz="4800" b="1" dirty="0">
                <a:solidFill>
                  <a:srgbClr val="9B8E85"/>
                </a:solidFill>
                <a:latin typeface="Marianne" panose="02000000000000000000" pitchFamily="2" charset="0"/>
              </a:rPr>
              <a:t> possibles des attaquants (1/2)</a:t>
            </a:r>
          </a:p>
        </p:txBody>
      </p:sp>
      <p:sp>
        <p:nvSpPr>
          <p:cNvPr id="31" name="ZoneTexte 30">
            <a:extLst>
              <a:ext uri="{FF2B5EF4-FFF2-40B4-BE49-F238E27FC236}">
                <a16:creationId xmlns:a16="http://schemas.microsoft.com/office/drawing/2014/main" id="{1959D0F0-CCC2-C81A-B507-CABA6D0C43B7}"/>
              </a:ext>
            </a:extLst>
          </p:cNvPr>
          <p:cNvSpPr txBox="1"/>
          <p:nvPr/>
        </p:nvSpPr>
        <p:spPr>
          <a:xfrm>
            <a:off x="3762100" y="7442613"/>
            <a:ext cx="18997561" cy="860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4800" b="1" dirty="0">
                <a:solidFill>
                  <a:srgbClr val="233B7E"/>
                </a:solidFill>
                <a:latin typeface="Marianne" panose="02000000000000000000" pitchFamily="2" charset="0"/>
              </a:rPr>
              <a:t>L’argent</a:t>
            </a:r>
          </a:p>
        </p:txBody>
      </p:sp>
      <p:sp>
        <p:nvSpPr>
          <p:cNvPr id="32" name="ZoneTexte 31">
            <a:extLst>
              <a:ext uri="{FF2B5EF4-FFF2-40B4-BE49-F238E27FC236}">
                <a16:creationId xmlns:a16="http://schemas.microsoft.com/office/drawing/2014/main" id="{35250EDA-A305-47DB-95E7-6C2C14D3433A}"/>
              </a:ext>
            </a:extLst>
          </p:cNvPr>
          <p:cNvSpPr txBox="1"/>
          <p:nvPr/>
        </p:nvSpPr>
        <p:spPr>
          <a:xfrm>
            <a:off x="3762101" y="9558636"/>
            <a:ext cx="15257420" cy="860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4800" b="1" dirty="0">
                <a:solidFill>
                  <a:srgbClr val="233B7E"/>
                </a:solidFill>
                <a:latin typeface="Marianne" panose="02000000000000000000" pitchFamily="2" charset="0"/>
              </a:rPr>
              <a:t>L’influence, l’agitation, idéologie</a:t>
            </a:r>
          </a:p>
        </p:txBody>
      </p:sp>
      <p:sp>
        <p:nvSpPr>
          <p:cNvPr id="2" name="ZoneTexte 1">
            <a:extLst>
              <a:ext uri="{FF2B5EF4-FFF2-40B4-BE49-F238E27FC236}">
                <a16:creationId xmlns:a16="http://schemas.microsoft.com/office/drawing/2014/main" id="{A485F3BF-A4C0-E38C-09B8-C8A650111A8E}"/>
              </a:ext>
            </a:extLst>
          </p:cNvPr>
          <p:cNvSpPr txBox="1"/>
          <p:nvPr/>
        </p:nvSpPr>
        <p:spPr>
          <a:xfrm>
            <a:off x="3762100" y="5294247"/>
            <a:ext cx="19646539" cy="860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4800" b="1" dirty="0">
                <a:solidFill>
                  <a:srgbClr val="233B7E"/>
                </a:solidFill>
                <a:latin typeface="Marianne" panose="02000000000000000000" pitchFamily="2" charset="0"/>
              </a:rPr>
              <a:t>L’amusement</a:t>
            </a:r>
            <a:endParaRPr lang="fr-FR" sz="4800" b="1" dirty="0">
              <a:solidFill>
                <a:srgbClr val="233B7E"/>
              </a:solidFill>
              <a:effectLst/>
              <a:latin typeface="Marianne" panose="02000000000000000000" pitchFamily="2" charset="0"/>
            </a:endParaRPr>
          </a:p>
        </p:txBody>
      </p:sp>
      <p:pic>
        <p:nvPicPr>
          <p:cNvPr id="7" name="Image 6">
            <a:extLst>
              <a:ext uri="{FF2B5EF4-FFF2-40B4-BE49-F238E27FC236}">
                <a16:creationId xmlns:a16="http://schemas.microsoft.com/office/drawing/2014/main" id="{535F6A82-7D55-3AFE-E2B1-3CAF7B6850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3999" y="4682964"/>
            <a:ext cx="2019300" cy="2082800"/>
          </a:xfrm>
          <a:prstGeom prst="rect">
            <a:avLst/>
          </a:prstGeom>
        </p:spPr>
      </p:pic>
      <p:pic>
        <p:nvPicPr>
          <p:cNvPr id="10" name="Image 9">
            <a:extLst>
              <a:ext uri="{FF2B5EF4-FFF2-40B4-BE49-F238E27FC236}">
                <a16:creationId xmlns:a16="http://schemas.microsoft.com/office/drawing/2014/main" id="{9273E060-8E5B-081C-81FE-14C497AFC6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3999" y="7146109"/>
            <a:ext cx="1828800" cy="1714500"/>
          </a:xfrm>
          <a:prstGeom prst="rect">
            <a:avLst/>
          </a:prstGeom>
        </p:spPr>
      </p:pic>
      <p:pic>
        <p:nvPicPr>
          <p:cNvPr id="16" name="Image 15">
            <a:extLst>
              <a:ext uri="{FF2B5EF4-FFF2-40B4-BE49-F238E27FC236}">
                <a16:creationId xmlns:a16="http://schemas.microsoft.com/office/drawing/2014/main" id="{CC0DCCD1-801B-FCB1-7FEE-753EDAE3A1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9699" y="9240954"/>
            <a:ext cx="2133600" cy="1866900"/>
          </a:xfrm>
          <a:prstGeom prst="rect">
            <a:avLst/>
          </a:prstGeom>
        </p:spPr>
      </p:pic>
    </p:spTree>
    <p:custDataLst>
      <p:tags r:id="rId1"/>
    </p:custDataLst>
    <p:extLst>
      <p:ext uri="{BB962C8B-B14F-4D97-AF65-F5344CB8AC3E}">
        <p14:creationId xmlns:p14="http://schemas.microsoft.com/office/powerpoint/2010/main" val="2917214427"/>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sources de menaces</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2" name="Image 11">
            <a:extLst>
              <a:ext uri="{FF2B5EF4-FFF2-40B4-BE49-F238E27FC236}">
                <a16:creationId xmlns:a16="http://schemas.microsoft.com/office/drawing/2014/main" id="{E9B13DE7-E938-84DA-A757-B04B943271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68" y="928057"/>
            <a:ext cx="947484" cy="943616"/>
          </a:xfrm>
          <a:prstGeom prst="rect">
            <a:avLst/>
          </a:prstGeom>
        </p:spPr>
      </p:pic>
      <p:sp>
        <p:nvSpPr>
          <p:cNvPr id="13" name="ZoneTexte 12">
            <a:extLst>
              <a:ext uri="{FF2B5EF4-FFF2-40B4-BE49-F238E27FC236}">
                <a16:creationId xmlns:a16="http://schemas.microsoft.com/office/drawing/2014/main" id="{51407499-23CF-6136-33D7-B50E85B16BF5}"/>
              </a:ext>
            </a:extLst>
          </p:cNvPr>
          <p:cNvSpPr txBox="1"/>
          <p:nvPr/>
        </p:nvSpPr>
        <p:spPr>
          <a:xfrm>
            <a:off x="1236768" y="2896250"/>
            <a:ext cx="2152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4800" b="1" dirty="0">
                <a:solidFill>
                  <a:srgbClr val="9B8E85"/>
                </a:solidFill>
                <a:latin typeface="Marianne" panose="02000000000000000000" pitchFamily="2" charset="0"/>
              </a:rPr>
              <a:t>Les </a:t>
            </a:r>
            <a:r>
              <a:rPr lang="fr-FR" sz="4800" b="1" u="sng" dirty="0">
                <a:solidFill>
                  <a:srgbClr val="9B8E85"/>
                </a:solidFill>
                <a:latin typeface="Marianne" panose="02000000000000000000" pitchFamily="2" charset="0"/>
              </a:rPr>
              <a:t>objectifs</a:t>
            </a:r>
            <a:r>
              <a:rPr lang="fr-FR" sz="4800" b="1" dirty="0">
                <a:solidFill>
                  <a:srgbClr val="9B8E85"/>
                </a:solidFill>
                <a:latin typeface="Marianne" panose="02000000000000000000" pitchFamily="2" charset="0"/>
              </a:rPr>
              <a:t> possibles des attaquants (2/2)</a:t>
            </a:r>
          </a:p>
        </p:txBody>
      </p:sp>
      <p:sp>
        <p:nvSpPr>
          <p:cNvPr id="31" name="ZoneTexte 30">
            <a:extLst>
              <a:ext uri="{FF2B5EF4-FFF2-40B4-BE49-F238E27FC236}">
                <a16:creationId xmlns:a16="http://schemas.microsoft.com/office/drawing/2014/main" id="{1959D0F0-CCC2-C81A-B507-CABA6D0C43B7}"/>
              </a:ext>
            </a:extLst>
          </p:cNvPr>
          <p:cNvSpPr txBox="1"/>
          <p:nvPr/>
        </p:nvSpPr>
        <p:spPr>
          <a:xfrm>
            <a:off x="3762100" y="7442613"/>
            <a:ext cx="18997561" cy="860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4800" b="1" dirty="0">
                <a:solidFill>
                  <a:srgbClr val="233B7E"/>
                </a:solidFill>
                <a:latin typeface="Marianne" panose="02000000000000000000" pitchFamily="2" charset="0"/>
              </a:rPr>
              <a:t>Le pré-positionnement stratégique</a:t>
            </a:r>
          </a:p>
        </p:txBody>
      </p:sp>
      <p:sp>
        <p:nvSpPr>
          <p:cNvPr id="32" name="ZoneTexte 31">
            <a:extLst>
              <a:ext uri="{FF2B5EF4-FFF2-40B4-BE49-F238E27FC236}">
                <a16:creationId xmlns:a16="http://schemas.microsoft.com/office/drawing/2014/main" id="{35250EDA-A305-47DB-95E7-6C2C14D3433A}"/>
              </a:ext>
            </a:extLst>
          </p:cNvPr>
          <p:cNvSpPr txBox="1"/>
          <p:nvPr/>
        </p:nvSpPr>
        <p:spPr>
          <a:xfrm>
            <a:off x="3762101" y="9558636"/>
            <a:ext cx="15257420" cy="860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4800" b="1" dirty="0">
                <a:solidFill>
                  <a:srgbClr val="233B7E"/>
                </a:solidFill>
                <a:latin typeface="Marianne" panose="02000000000000000000" pitchFamily="2" charset="0"/>
              </a:rPr>
              <a:t>Le sabotage, la destruction</a:t>
            </a:r>
          </a:p>
        </p:txBody>
      </p:sp>
      <p:sp>
        <p:nvSpPr>
          <p:cNvPr id="2" name="ZoneTexte 1">
            <a:extLst>
              <a:ext uri="{FF2B5EF4-FFF2-40B4-BE49-F238E27FC236}">
                <a16:creationId xmlns:a16="http://schemas.microsoft.com/office/drawing/2014/main" id="{A485F3BF-A4C0-E38C-09B8-C8A650111A8E}"/>
              </a:ext>
            </a:extLst>
          </p:cNvPr>
          <p:cNvSpPr txBox="1"/>
          <p:nvPr/>
        </p:nvSpPr>
        <p:spPr>
          <a:xfrm>
            <a:off x="3762100" y="5294247"/>
            <a:ext cx="19646539" cy="860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4800" b="1" dirty="0">
                <a:solidFill>
                  <a:srgbClr val="233B7E"/>
                </a:solidFill>
                <a:latin typeface="Marianne" panose="02000000000000000000" pitchFamily="2" charset="0"/>
              </a:rPr>
              <a:t>L’espionnage</a:t>
            </a:r>
            <a:endParaRPr lang="fr-FR" sz="4800" b="1" dirty="0">
              <a:solidFill>
                <a:srgbClr val="233B7E"/>
              </a:solidFill>
              <a:effectLst/>
              <a:latin typeface="Marianne" panose="02000000000000000000" pitchFamily="2" charset="0"/>
            </a:endParaRPr>
          </a:p>
        </p:txBody>
      </p:sp>
      <p:pic>
        <p:nvPicPr>
          <p:cNvPr id="7" name="Image 6">
            <a:extLst>
              <a:ext uri="{FF2B5EF4-FFF2-40B4-BE49-F238E27FC236}">
                <a16:creationId xmlns:a16="http://schemas.microsoft.com/office/drawing/2014/main" id="{535F6A82-7D55-3AFE-E2B1-3CAF7B6850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73999" y="4682964"/>
            <a:ext cx="2019300" cy="2082800"/>
          </a:xfrm>
          <a:prstGeom prst="rect">
            <a:avLst/>
          </a:prstGeom>
        </p:spPr>
      </p:pic>
      <p:pic>
        <p:nvPicPr>
          <p:cNvPr id="10" name="Image 9">
            <a:extLst>
              <a:ext uri="{FF2B5EF4-FFF2-40B4-BE49-F238E27FC236}">
                <a16:creationId xmlns:a16="http://schemas.microsoft.com/office/drawing/2014/main" id="{9273E060-8E5B-081C-81FE-14C497AFC6A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73999" y="7146109"/>
            <a:ext cx="1828800" cy="1714500"/>
          </a:xfrm>
          <a:prstGeom prst="rect">
            <a:avLst/>
          </a:prstGeom>
        </p:spPr>
      </p:pic>
      <p:pic>
        <p:nvPicPr>
          <p:cNvPr id="16" name="Image 15">
            <a:extLst>
              <a:ext uri="{FF2B5EF4-FFF2-40B4-BE49-F238E27FC236}">
                <a16:creationId xmlns:a16="http://schemas.microsoft.com/office/drawing/2014/main" id="{CC0DCCD1-801B-FCB1-7FEE-753EDAE3A1B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59699" y="9240954"/>
            <a:ext cx="2133600" cy="1866900"/>
          </a:xfrm>
          <a:prstGeom prst="rect">
            <a:avLst/>
          </a:prstGeom>
        </p:spPr>
      </p:pic>
      <p:pic>
        <p:nvPicPr>
          <p:cNvPr id="8" name="Image 7">
            <a:extLst>
              <a:ext uri="{FF2B5EF4-FFF2-40B4-BE49-F238E27FC236}">
                <a16:creationId xmlns:a16="http://schemas.microsoft.com/office/drawing/2014/main" id="{3BEDB9FA-AA19-37FC-9B39-B2B858E705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36768" y="4817242"/>
            <a:ext cx="1943100" cy="1778000"/>
          </a:xfrm>
          <a:prstGeom prst="rect">
            <a:avLst/>
          </a:prstGeom>
        </p:spPr>
      </p:pic>
      <p:pic>
        <p:nvPicPr>
          <p:cNvPr id="11" name="Image 10">
            <a:extLst>
              <a:ext uri="{FF2B5EF4-FFF2-40B4-BE49-F238E27FC236}">
                <a16:creationId xmlns:a16="http://schemas.microsoft.com/office/drawing/2014/main" id="{E3D18F9E-F38B-553F-17A1-2BF339D2D2E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261299" y="7222309"/>
            <a:ext cx="1701800" cy="1562100"/>
          </a:xfrm>
          <a:prstGeom prst="rect">
            <a:avLst/>
          </a:prstGeom>
        </p:spPr>
      </p:pic>
      <p:pic>
        <p:nvPicPr>
          <p:cNvPr id="15" name="Image 14">
            <a:extLst>
              <a:ext uri="{FF2B5EF4-FFF2-40B4-BE49-F238E27FC236}">
                <a16:creationId xmlns:a16="http://schemas.microsoft.com/office/drawing/2014/main" id="{54DC2C4F-1827-00B7-A19A-48D8B14FAF4A}"/>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159699" y="9012354"/>
            <a:ext cx="1905000" cy="2095500"/>
          </a:xfrm>
          <a:prstGeom prst="rect">
            <a:avLst/>
          </a:prstGeom>
        </p:spPr>
      </p:pic>
    </p:spTree>
    <p:custDataLst>
      <p:tags r:id="rId1"/>
    </p:custDataLst>
    <p:extLst>
      <p:ext uri="{BB962C8B-B14F-4D97-AF65-F5344CB8AC3E}">
        <p14:creationId xmlns:p14="http://schemas.microsoft.com/office/powerpoint/2010/main" val="394252480"/>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769588-BF47-40F8-B439-D7CAB3994B78}"/>
              </a:ext>
            </a:extLst>
          </p:cNvPr>
          <p:cNvSpPr/>
          <p:nvPr/>
        </p:nvSpPr>
        <p:spPr>
          <a:xfrm>
            <a:off x="0" y="1548000"/>
            <a:ext cx="24430392" cy="12168000"/>
          </a:xfrm>
          <a:prstGeom prst="rect">
            <a:avLst/>
          </a:prstGeom>
          <a:solidFill>
            <a:srgbClr val="CC00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14" name="ZoneTexte 13">
            <a:extLst>
              <a:ext uri="{FF2B5EF4-FFF2-40B4-BE49-F238E27FC236}">
                <a16:creationId xmlns:a16="http://schemas.microsoft.com/office/drawing/2014/main" id="{9FDEDA99-3CE0-7F0C-1868-6FE5C45B06FA}"/>
              </a:ext>
            </a:extLst>
          </p:cNvPr>
          <p:cNvSpPr txBox="1"/>
          <p:nvPr/>
        </p:nvSpPr>
        <p:spPr>
          <a:xfrm>
            <a:off x="1430553" y="4848243"/>
            <a:ext cx="21522894" cy="56323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7200" b="1" dirty="0">
                <a:solidFill>
                  <a:schemeClr val="bg1"/>
                </a:solidFill>
                <a:latin typeface="Marianne" panose="02000000000000000000" pitchFamily="2" charset="0"/>
              </a:rPr>
              <a:t>Question N°3</a:t>
            </a:r>
          </a:p>
          <a:p>
            <a:endParaRPr lang="fr-FR" sz="7200" b="1" dirty="0">
              <a:solidFill>
                <a:schemeClr val="bg1"/>
              </a:solidFill>
              <a:latin typeface="Marianne" panose="02000000000000000000" pitchFamily="2" charset="0"/>
            </a:endParaRPr>
          </a:p>
          <a:p>
            <a:r>
              <a:rPr lang="fr-FR" sz="7200" b="1" dirty="0">
                <a:solidFill>
                  <a:schemeClr val="bg1"/>
                </a:solidFill>
                <a:latin typeface="Marianne" panose="02000000000000000000" pitchFamily="2" charset="0"/>
              </a:rPr>
              <a:t>Quels sont les enjeux de la cybersécurité ?</a:t>
            </a:r>
          </a:p>
          <a:p>
            <a:r>
              <a:rPr lang="fr-FR" sz="7200" b="1" dirty="0">
                <a:solidFill>
                  <a:schemeClr val="bg1"/>
                </a:solidFill>
                <a:latin typeface="Marianne" panose="02000000000000000000" pitchFamily="2" charset="0"/>
              </a:rPr>
              <a:t>En quoi est-ce ce sujet peut tous nous concerner ?</a:t>
            </a:r>
          </a:p>
          <a:p>
            <a:r>
              <a:rPr lang="fr-FR" sz="7200" b="1" dirty="0">
                <a:solidFill>
                  <a:schemeClr val="bg1"/>
                </a:solidFill>
                <a:latin typeface="Marianne" panose="02000000000000000000" pitchFamily="2" charset="0"/>
              </a:rPr>
              <a:t>Enjeux individuels – Enjeux collectifs </a:t>
            </a:r>
          </a:p>
        </p:txBody>
      </p:sp>
    </p:spTree>
    <p:custDataLst>
      <p:tags r:id="rId1"/>
    </p:custDataLst>
    <p:extLst>
      <p:ext uri="{BB962C8B-B14F-4D97-AF65-F5344CB8AC3E}">
        <p14:creationId xmlns:p14="http://schemas.microsoft.com/office/powerpoint/2010/main" val="1289254217"/>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bonnes pratiques de sécurité informatique</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780DED8D-9D52-0970-C63A-0ED8E9CB3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68" y="928056"/>
            <a:ext cx="943616" cy="943616"/>
          </a:xfrm>
          <a:prstGeom prst="rect">
            <a:avLst/>
          </a:prstGeom>
        </p:spPr>
      </p:pic>
      <p:pic>
        <p:nvPicPr>
          <p:cNvPr id="2" name="Image 1">
            <a:extLst>
              <a:ext uri="{FF2B5EF4-FFF2-40B4-BE49-F238E27FC236}">
                <a16:creationId xmlns:a16="http://schemas.microsoft.com/office/drawing/2014/main" id="{3D0ED460-D81D-5A47-E296-674150D64B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6768" y="928056"/>
            <a:ext cx="1101917" cy="1088313"/>
          </a:xfrm>
          <a:prstGeom prst="rect">
            <a:avLst/>
          </a:prstGeom>
        </p:spPr>
      </p:pic>
      <p:pic>
        <p:nvPicPr>
          <p:cNvPr id="12" name="Image 11"/>
          <p:cNvPicPr>
            <a:picLocks noChangeAspect="1"/>
          </p:cNvPicPr>
          <p:nvPr/>
        </p:nvPicPr>
        <p:blipFill>
          <a:blip r:embed="rId6"/>
          <a:stretch>
            <a:fillRect/>
          </a:stretch>
        </p:blipFill>
        <p:spPr>
          <a:xfrm>
            <a:off x="1983068" y="4216988"/>
            <a:ext cx="20417863" cy="9269461"/>
          </a:xfrm>
          <a:prstGeom prst="rect">
            <a:avLst/>
          </a:prstGeom>
        </p:spPr>
      </p:pic>
    </p:spTree>
    <p:custDataLst>
      <p:tags r:id="rId1"/>
    </p:custDataLst>
    <p:extLst>
      <p:ext uri="{BB962C8B-B14F-4D97-AF65-F5344CB8AC3E}">
        <p14:creationId xmlns:p14="http://schemas.microsoft.com/office/powerpoint/2010/main" val="344426134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8D7D78-510E-63F4-0038-ADDC2E5F0E73}"/>
              </a:ext>
            </a:extLst>
          </p:cNvPr>
          <p:cNvSpPr/>
          <p:nvPr/>
        </p:nvSpPr>
        <p:spPr>
          <a:xfrm>
            <a:off x="0" y="1548000"/>
            <a:ext cx="24430392" cy="12168000"/>
          </a:xfrm>
          <a:prstGeom prst="rect">
            <a:avLst/>
          </a:prstGeom>
          <a:solidFill>
            <a:srgbClr val="81A78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pic>
        <p:nvPicPr>
          <p:cNvPr id="8" name="Image 7">
            <a:extLst>
              <a:ext uri="{FF2B5EF4-FFF2-40B4-BE49-F238E27FC236}">
                <a16:creationId xmlns:a16="http://schemas.microsoft.com/office/drawing/2014/main" id="{4A56E909-E0DC-2E82-02F4-614CBF06272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6087" y="3651829"/>
            <a:ext cx="9131826" cy="8369363"/>
          </a:xfrm>
          <a:prstGeom prst="rect">
            <a:avLst/>
          </a:prstGeom>
        </p:spPr>
      </p:pic>
    </p:spTree>
    <p:custDataLst>
      <p:tags r:id="rId1"/>
    </p:custDataLst>
    <p:extLst>
      <p:ext uri="{BB962C8B-B14F-4D97-AF65-F5344CB8AC3E}">
        <p14:creationId xmlns:p14="http://schemas.microsoft.com/office/powerpoint/2010/main" val="245383805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bonnes pratiques de sécurité informatique</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780DED8D-9D52-0970-C63A-0ED8E9CB3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68" y="928056"/>
            <a:ext cx="943616" cy="943616"/>
          </a:xfrm>
          <a:prstGeom prst="rect">
            <a:avLst/>
          </a:prstGeom>
        </p:spPr>
      </p:pic>
      <p:pic>
        <p:nvPicPr>
          <p:cNvPr id="2" name="Image 1">
            <a:extLst>
              <a:ext uri="{FF2B5EF4-FFF2-40B4-BE49-F238E27FC236}">
                <a16:creationId xmlns:a16="http://schemas.microsoft.com/office/drawing/2014/main" id="{3D0ED460-D81D-5A47-E296-674150D64B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6768" y="928056"/>
            <a:ext cx="1101917" cy="1088313"/>
          </a:xfrm>
          <a:prstGeom prst="rect">
            <a:avLst/>
          </a:prstGeom>
        </p:spPr>
      </p:pic>
      <p:pic>
        <p:nvPicPr>
          <p:cNvPr id="12" name="Image 11"/>
          <p:cNvPicPr>
            <a:picLocks noChangeAspect="1"/>
          </p:cNvPicPr>
          <p:nvPr/>
        </p:nvPicPr>
        <p:blipFill>
          <a:blip r:embed="rId6"/>
          <a:stretch>
            <a:fillRect/>
          </a:stretch>
        </p:blipFill>
        <p:spPr>
          <a:xfrm>
            <a:off x="1007881" y="3323619"/>
            <a:ext cx="20417863" cy="9269461"/>
          </a:xfrm>
          <a:prstGeom prst="rect">
            <a:avLst/>
          </a:prstGeom>
        </p:spPr>
      </p:pic>
      <p:sp>
        <p:nvSpPr>
          <p:cNvPr id="4" name="Rectangle 3">
            <a:extLst>
              <a:ext uri="{FF2B5EF4-FFF2-40B4-BE49-F238E27FC236}">
                <a16:creationId xmlns:a16="http://schemas.microsoft.com/office/drawing/2014/main" id="{946005C6-2EB4-4464-97F0-5B8EB19B3295}"/>
              </a:ext>
            </a:extLst>
          </p:cNvPr>
          <p:cNvSpPr/>
          <p:nvPr/>
        </p:nvSpPr>
        <p:spPr>
          <a:xfrm>
            <a:off x="1983069" y="5264926"/>
            <a:ext cx="8587568" cy="3170099"/>
          </a:xfrm>
          <a:prstGeom prst="rect">
            <a:avLst/>
          </a:prstGeom>
        </p:spPr>
        <p:txBody>
          <a:bodyPr wrap="square">
            <a:spAutoFit/>
          </a:bodyPr>
          <a:lstStyle/>
          <a:p>
            <a:pPr algn="l"/>
            <a:r>
              <a:rPr lang="fr-FR" sz="4000" dirty="0"/>
              <a:t>-Usurpation d’identité</a:t>
            </a:r>
          </a:p>
          <a:p>
            <a:pPr algn="l"/>
            <a:r>
              <a:rPr lang="fr-FR" sz="4000" dirty="0"/>
              <a:t>-Perte d’accès à mes comptes en ligne </a:t>
            </a:r>
          </a:p>
          <a:p>
            <a:pPr algn="l"/>
            <a:r>
              <a:rPr lang="fr-FR" sz="4000" dirty="0"/>
              <a:t>-Vol, perte, diffusion de données </a:t>
            </a:r>
          </a:p>
          <a:p>
            <a:pPr algn="l"/>
            <a:r>
              <a:rPr lang="fr-FR" sz="4000" dirty="0"/>
              <a:t>-Escroquerie financière</a:t>
            </a:r>
          </a:p>
        </p:txBody>
      </p:sp>
      <p:sp>
        <p:nvSpPr>
          <p:cNvPr id="11" name="Rectangle 10">
            <a:extLst>
              <a:ext uri="{FF2B5EF4-FFF2-40B4-BE49-F238E27FC236}">
                <a16:creationId xmlns:a16="http://schemas.microsoft.com/office/drawing/2014/main" id="{0CFA6510-9432-413F-A3BB-15207A03F50A}"/>
              </a:ext>
            </a:extLst>
          </p:cNvPr>
          <p:cNvSpPr/>
          <p:nvPr/>
        </p:nvSpPr>
        <p:spPr>
          <a:xfrm>
            <a:off x="11545824" y="5374654"/>
            <a:ext cx="8587568" cy="2554545"/>
          </a:xfrm>
          <a:prstGeom prst="rect">
            <a:avLst/>
          </a:prstGeom>
        </p:spPr>
        <p:txBody>
          <a:bodyPr wrap="square">
            <a:spAutoFit/>
          </a:bodyPr>
          <a:lstStyle/>
          <a:p>
            <a:pPr algn="l"/>
            <a:r>
              <a:rPr lang="fr-FR" sz="4000" dirty="0"/>
              <a:t>-Mise en danger des données de tous les utilisateurs du système </a:t>
            </a:r>
          </a:p>
          <a:p>
            <a:pPr algn="l"/>
            <a:r>
              <a:rPr lang="fr-FR" sz="4000" dirty="0"/>
              <a:t>-Perte de l’ensemble ou partie des données</a:t>
            </a:r>
          </a:p>
        </p:txBody>
      </p:sp>
    </p:spTree>
    <p:custDataLst>
      <p:tags r:id="rId1"/>
    </p:custDataLst>
    <p:extLst>
      <p:ext uri="{BB962C8B-B14F-4D97-AF65-F5344CB8AC3E}">
        <p14:creationId xmlns:p14="http://schemas.microsoft.com/office/powerpoint/2010/main" val="4226182580"/>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8D7D78-510E-63F4-0038-ADDC2E5F0E73}"/>
              </a:ext>
            </a:extLst>
          </p:cNvPr>
          <p:cNvSpPr/>
          <p:nvPr/>
        </p:nvSpPr>
        <p:spPr>
          <a:xfrm>
            <a:off x="0" y="1556310"/>
            <a:ext cx="24384000" cy="12168000"/>
          </a:xfrm>
          <a:prstGeom prst="rect">
            <a:avLst/>
          </a:prstGeom>
          <a:solidFill>
            <a:srgbClr val="EFCE86"/>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pic>
        <p:nvPicPr>
          <p:cNvPr id="3" name="Image 2">
            <a:extLst>
              <a:ext uri="{FF2B5EF4-FFF2-40B4-BE49-F238E27FC236}">
                <a16:creationId xmlns:a16="http://schemas.microsoft.com/office/drawing/2014/main" id="{1B187CC2-5071-D19F-BB94-6BA66E70F2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7985" y="3314920"/>
            <a:ext cx="8148027" cy="8844770"/>
          </a:xfrm>
          <a:prstGeom prst="rect">
            <a:avLst/>
          </a:prstGeom>
        </p:spPr>
      </p:pic>
    </p:spTree>
    <p:custDataLst>
      <p:tags r:id="rId2"/>
    </p:custDataLst>
    <p:extLst>
      <p:ext uri="{BB962C8B-B14F-4D97-AF65-F5344CB8AC3E}">
        <p14:creationId xmlns:p14="http://schemas.microsoft.com/office/powerpoint/2010/main" val="928722055"/>
      </p:ext>
    </p:extLst>
  </p:cSld>
  <p:clrMapOvr>
    <a:overrideClrMapping bg1="lt1" tx1="dk1" bg2="lt2" tx2="dk2" accent1="accent1" accent2="accent2" accent3="accent3" accent4="accent4" accent5="accent5" accent6="accent6" hlink="hlink" folHlink="folHlink"/>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systèmes et les données à protéger</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8" name="Image 7">
            <a:extLst>
              <a:ext uri="{FF2B5EF4-FFF2-40B4-BE49-F238E27FC236}">
                <a16:creationId xmlns:a16="http://schemas.microsoft.com/office/drawing/2014/main" id="{F43537C7-5814-FB22-DB41-93DB02D224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1598" y="909546"/>
            <a:ext cx="920372" cy="912859"/>
          </a:xfrm>
          <a:prstGeom prst="rect">
            <a:avLst/>
          </a:prstGeom>
        </p:spPr>
      </p:pic>
      <p:sp>
        <p:nvSpPr>
          <p:cNvPr id="2" name="ZoneTexte 1">
            <a:extLst>
              <a:ext uri="{FF2B5EF4-FFF2-40B4-BE49-F238E27FC236}">
                <a16:creationId xmlns:a16="http://schemas.microsoft.com/office/drawing/2014/main" id="{F29B5897-72FD-9A7F-7267-BF71BE2F09D4}"/>
              </a:ext>
            </a:extLst>
          </p:cNvPr>
          <p:cNvSpPr txBox="1"/>
          <p:nvPr/>
        </p:nvSpPr>
        <p:spPr>
          <a:xfrm>
            <a:off x="1231598" y="2460450"/>
            <a:ext cx="21522894" cy="10396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5400" b="1" dirty="0">
                <a:solidFill>
                  <a:srgbClr val="DCA600"/>
                </a:solidFill>
                <a:effectLst/>
                <a:latin typeface="Marianne" panose="02000000000000000000" pitchFamily="2" charset="0"/>
              </a:rPr>
              <a:t>Des défis à relever</a:t>
            </a:r>
          </a:p>
        </p:txBody>
      </p:sp>
      <p:sp>
        <p:nvSpPr>
          <p:cNvPr id="4" name="Ellipse 3">
            <a:extLst>
              <a:ext uri="{FF2B5EF4-FFF2-40B4-BE49-F238E27FC236}">
                <a16:creationId xmlns:a16="http://schemas.microsoft.com/office/drawing/2014/main" id="{23A663F0-09A7-5032-0F31-D9E1071F4E2E}"/>
              </a:ext>
            </a:extLst>
          </p:cNvPr>
          <p:cNvSpPr/>
          <p:nvPr/>
        </p:nvSpPr>
        <p:spPr>
          <a:xfrm>
            <a:off x="1231598" y="3926442"/>
            <a:ext cx="1620000" cy="1620000"/>
          </a:xfrm>
          <a:prstGeom prst="ellipse">
            <a:avLst/>
          </a:prstGeom>
          <a:solidFill>
            <a:srgbClr val="DCA6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sp>
        <p:nvSpPr>
          <p:cNvPr id="7" name="ZoneTexte 6">
            <a:extLst>
              <a:ext uri="{FF2B5EF4-FFF2-40B4-BE49-F238E27FC236}">
                <a16:creationId xmlns:a16="http://schemas.microsoft.com/office/drawing/2014/main" id="{3E3E862C-654E-04FA-AAEC-5ABC5C49D6DA}"/>
              </a:ext>
            </a:extLst>
          </p:cNvPr>
          <p:cNvSpPr txBox="1"/>
          <p:nvPr/>
        </p:nvSpPr>
        <p:spPr>
          <a:xfrm>
            <a:off x="1785614" y="4098324"/>
            <a:ext cx="1239628"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7200" b="1" dirty="0">
                <a:solidFill>
                  <a:schemeClr val="bg1"/>
                </a:solidFill>
                <a:effectLst/>
                <a:latin typeface="Marianne" panose="02000000000000000000" pitchFamily="2" charset="0"/>
              </a:rPr>
              <a:t>1</a:t>
            </a:r>
          </a:p>
        </p:txBody>
      </p:sp>
      <p:sp>
        <p:nvSpPr>
          <p:cNvPr id="9" name="Ellipse 8">
            <a:extLst>
              <a:ext uri="{FF2B5EF4-FFF2-40B4-BE49-F238E27FC236}">
                <a16:creationId xmlns:a16="http://schemas.microsoft.com/office/drawing/2014/main" id="{5A227BF2-BE21-7E88-B58C-478311807E33}"/>
              </a:ext>
            </a:extLst>
          </p:cNvPr>
          <p:cNvSpPr/>
          <p:nvPr/>
        </p:nvSpPr>
        <p:spPr>
          <a:xfrm>
            <a:off x="1231597" y="6743271"/>
            <a:ext cx="1620000" cy="1620000"/>
          </a:xfrm>
          <a:prstGeom prst="ellipse">
            <a:avLst/>
          </a:prstGeom>
          <a:solidFill>
            <a:srgbClr val="DCA6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sp>
        <p:nvSpPr>
          <p:cNvPr id="11" name="ZoneTexte 10">
            <a:extLst>
              <a:ext uri="{FF2B5EF4-FFF2-40B4-BE49-F238E27FC236}">
                <a16:creationId xmlns:a16="http://schemas.microsoft.com/office/drawing/2014/main" id="{A6EC3616-FB68-001A-3938-4E4D379BD5E3}"/>
              </a:ext>
            </a:extLst>
          </p:cNvPr>
          <p:cNvSpPr txBox="1"/>
          <p:nvPr/>
        </p:nvSpPr>
        <p:spPr>
          <a:xfrm>
            <a:off x="1739893" y="6915153"/>
            <a:ext cx="1239628"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7200" b="1" dirty="0">
                <a:solidFill>
                  <a:schemeClr val="bg1"/>
                </a:solidFill>
                <a:latin typeface="Marianne" panose="02000000000000000000" pitchFamily="2" charset="0"/>
              </a:rPr>
              <a:t>2</a:t>
            </a:r>
            <a:endParaRPr lang="fr-FR" sz="7200" b="1" dirty="0">
              <a:solidFill>
                <a:schemeClr val="bg1"/>
              </a:solidFill>
              <a:effectLst/>
              <a:latin typeface="Marianne" panose="02000000000000000000" pitchFamily="2" charset="0"/>
            </a:endParaRPr>
          </a:p>
        </p:txBody>
      </p:sp>
      <p:sp>
        <p:nvSpPr>
          <p:cNvPr id="13" name="ZoneTexte 12">
            <a:extLst>
              <a:ext uri="{FF2B5EF4-FFF2-40B4-BE49-F238E27FC236}">
                <a16:creationId xmlns:a16="http://schemas.microsoft.com/office/drawing/2014/main" id="{6F988D62-2C55-E1F1-511E-C94A51516884}"/>
              </a:ext>
            </a:extLst>
          </p:cNvPr>
          <p:cNvSpPr txBox="1"/>
          <p:nvPr/>
        </p:nvSpPr>
        <p:spPr>
          <a:xfrm>
            <a:off x="3842420" y="3857152"/>
            <a:ext cx="18703064" cy="1702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4800" b="1" dirty="0">
                <a:solidFill>
                  <a:srgbClr val="233B7E"/>
                </a:solidFill>
                <a:effectLst/>
                <a:latin typeface="Marianne" panose="02000000000000000000" pitchFamily="2" charset="0"/>
              </a:rPr>
              <a:t>Un environnement numérique </a:t>
            </a:r>
            <a:r>
              <a:rPr lang="fr-FR" sz="4800" b="1" dirty="0">
                <a:solidFill>
                  <a:srgbClr val="233B7E"/>
                </a:solidFill>
                <a:latin typeface="Marianne" panose="02000000000000000000" pitchFamily="2" charset="0"/>
              </a:rPr>
              <a:t>de plus en plus interconnecté et plus complexe à sécuriser.</a:t>
            </a:r>
            <a:endParaRPr lang="fr-FR" sz="4800" b="1" dirty="0">
              <a:solidFill>
                <a:srgbClr val="233B7E"/>
              </a:solidFill>
              <a:effectLst/>
              <a:latin typeface="Marianne" panose="02000000000000000000" pitchFamily="2" charset="0"/>
            </a:endParaRPr>
          </a:p>
        </p:txBody>
      </p:sp>
      <p:sp>
        <p:nvSpPr>
          <p:cNvPr id="15" name="ZoneTexte 14">
            <a:extLst>
              <a:ext uri="{FF2B5EF4-FFF2-40B4-BE49-F238E27FC236}">
                <a16:creationId xmlns:a16="http://schemas.microsoft.com/office/drawing/2014/main" id="{287DDF9D-C9BA-E569-FD1F-2C9A04345D5B}"/>
              </a:ext>
            </a:extLst>
          </p:cNvPr>
          <p:cNvSpPr txBox="1"/>
          <p:nvPr/>
        </p:nvSpPr>
        <p:spPr>
          <a:xfrm>
            <a:off x="3952144" y="6718141"/>
            <a:ext cx="18169442" cy="17023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4800" b="1" dirty="0">
                <a:solidFill>
                  <a:srgbClr val="233B7E"/>
                </a:solidFill>
                <a:effectLst/>
                <a:latin typeface="Marianne" panose="02000000000000000000" pitchFamily="2" charset="0"/>
              </a:rPr>
              <a:t>De plus en plus d’acteurs impliqués, portant chacun une responsabilité dans la sécurisation des systèmes.</a:t>
            </a:r>
          </a:p>
        </p:txBody>
      </p:sp>
      <p:sp>
        <p:nvSpPr>
          <p:cNvPr id="14" name="Ellipse 13">
            <a:extLst>
              <a:ext uri="{FF2B5EF4-FFF2-40B4-BE49-F238E27FC236}">
                <a16:creationId xmlns:a16="http://schemas.microsoft.com/office/drawing/2014/main" id="{5A227BF2-BE21-7E88-B58C-478311807E33}"/>
              </a:ext>
            </a:extLst>
          </p:cNvPr>
          <p:cNvSpPr/>
          <p:nvPr/>
        </p:nvSpPr>
        <p:spPr>
          <a:xfrm>
            <a:off x="1231597" y="9143479"/>
            <a:ext cx="1620000" cy="1620000"/>
          </a:xfrm>
          <a:prstGeom prst="ellipse">
            <a:avLst/>
          </a:prstGeom>
          <a:solidFill>
            <a:srgbClr val="DCA60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sp>
        <p:nvSpPr>
          <p:cNvPr id="16" name="ZoneTexte 15">
            <a:extLst>
              <a:ext uri="{FF2B5EF4-FFF2-40B4-BE49-F238E27FC236}">
                <a16:creationId xmlns:a16="http://schemas.microsoft.com/office/drawing/2014/main" id="{A6EC3616-FB68-001A-3938-4E4D379BD5E3}"/>
              </a:ext>
            </a:extLst>
          </p:cNvPr>
          <p:cNvSpPr txBox="1"/>
          <p:nvPr/>
        </p:nvSpPr>
        <p:spPr>
          <a:xfrm>
            <a:off x="1739893" y="9315361"/>
            <a:ext cx="1239628"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7200" b="1" dirty="0">
                <a:solidFill>
                  <a:schemeClr val="bg1"/>
                </a:solidFill>
                <a:latin typeface="Marianne" panose="02000000000000000000" pitchFamily="2" charset="0"/>
              </a:rPr>
              <a:t>3</a:t>
            </a:r>
            <a:endParaRPr lang="fr-FR" sz="7200" b="1" dirty="0">
              <a:solidFill>
                <a:schemeClr val="bg1"/>
              </a:solidFill>
              <a:effectLst/>
              <a:latin typeface="Marianne" panose="02000000000000000000" pitchFamily="2" charset="0"/>
            </a:endParaRPr>
          </a:p>
        </p:txBody>
      </p:sp>
      <p:sp>
        <p:nvSpPr>
          <p:cNvPr id="17" name="ZoneTexte 16">
            <a:extLst>
              <a:ext uri="{FF2B5EF4-FFF2-40B4-BE49-F238E27FC236}">
                <a16:creationId xmlns:a16="http://schemas.microsoft.com/office/drawing/2014/main" id="{287DDF9D-C9BA-E569-FD1F-2C9A04345D5B}"/>
              </a:ext>
            </a:extLst>
          </p:cNvPr>
          <p:cNvSpPr txBox="1"/>
          <p:nvPr/>
        </p:nvSpPr>
        <p:spPr>
          <a:xfrm>
            <a:off x="3842420" y="9315361"/>
            <a:ext cx="18169442" cy="86023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4800" b="1" dirty="0">
                <a:solidFill>
                  <a:srgbClr val="233B7E"/>
                </a:solidFill>
                <a:effectLst/>
                <a:latin typeface="Marianne" panose="02000000000000000000" pitchFamily="2" charset="0"/>
              </a:rPr>
              <a:t>La sphère criminelle se « professionnalise »</a:t>
            </a:r>
          </a:p>
        </p:txBody>
      </p:sp>
    </p:spTree>
    <p:custDataLst>
      <p:tags r:id="rId2"/>
    </p:custDataLst>
    <p:extLst>
      <p:ext uri="{BB962C8B-B14F-4D97-AF65-F5344CB8AC3E}">
        <p14:creationId xmlns:p14="http://schemas.microsoft.com/office/powerpoint/2010/main" val="146805606"/>
      </p:ext>
    </p:extLst>
  </p:cSld>
  <p:clrMapOvr>
    <a:overrideClrMapping bg1="lt1" tx1="dk1" bg2="lt2" tx2="dk2" accent1="accent1" accent2="accent2" accent3="accent3" accent4="accent4" accent5="accent5" accent6="accent6" hlink="hlink" folHlink="folHlink"/>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systèmes et les données à protéger</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8" name="Image 7">
            <a:extLst>
              <a:ext uri="{FF2B5EF4-FFF2-40B4-BE49-F238E27FC236}">
                <a16:creationId xmlns:a16="http://schemas.microsoft.com/office/drawing/2014/main" id="{F43537C7-5814-FB22-DB41-93DB02D224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1598" y="909546"/>
            <a:ext cx="920372" cy="912859"/>
          </a:xfrm>
          <a:prstGeom prst="rect">
            <a:avLst/>
          </a:prstGeom>
        </p:spPr>
      </p:pic>
      <p:sp>
        <p:nvSpPr>
          <p:cNvPr id="2" name="ZoneTexte 1">
            <a:extLst>
              <a:ext uri="{FF2B5EF4-FFF2-40B4-BE49-F238E27FC236}">
                <a16:creationId xmlns:a16="http://schemas.microsoft.com/office/drawing/2014/main" id="{F29B5897-72FD-9A7F-7267-BF71BE2F09D4}"/>
              </a:ext>
            </a:extLst>
          </p:cNvPr>
          <p:cNvSpPr txBox="1"/>
          <p:nvPr/>
        </p:nvSpPr>
        <p:spPr>
          <a:xfrm>
            <a:off x="1231598" y="2460450"/>
            <a:ext cx="21522894" cy="9562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5400" b="1" dirty="0">
                <a:solidFill>
                  <a:srgbClr val="DCA600"/>
                </a:solidFill>
                <a:effectLst/>
                <a:latin typeface="Marianne" panose="02000000000000000000" pitchFamily="2" charset="0"/>
              </a:rPr>
              <a:t>Synth</a:t>
            </a:r>
            <a:r>
              <a:rPr lang="fr-FR" sz="5400" b="1" dirty="0">
                <a:solidFill>
                  <a:srgbClr val="DCA600"/>
                </a:solidFill>
                <a:latin typeface="Marianne" panose="02000000000000000000" pitchFamily="2" charset="0"/>
              </a:rPr>
              <a:t>èse</a:t>
            </a:r>
            <a:endParaRPr lang="fr-FR" sz="5400" b="1" dirty="0">
              <a:solidFill>
                <a:srgbClr val="DCA600"/>
              </a:solidFill>
              <a:effectLst/>
              <a:latin typeface="Marianne" panose="02000000000000000000" pitchFamily="2" charset="0"/>
            </a:endParaRPr>
          </a:p>
        </p:txBody>
      </p:sp>
      <p:sp>
        <p:nvSpPr>
          <p:cNvPr id="10" name="ZoneTexte 9"/>
          <p:cNvSpPr txBox="1"/>
          <p:nvPr/>
        </p:nvSpPr>
        <p:spPr>
          <a:xfrm>
            <a:off x="1231598" y="3595174"/>
            <a:ext cx="15243890" cy="19492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4000" dirty="0"/>
              <a:t>Une cyberattaque consiste à porter atteinte à un ou plusieurs systèmes informatiques ou à des données ciblées dans le but de satisfaire des intérêts malveillants.</a:t>
            </a:r>
          </a:p>
        </p:txBody>
      </p:sp>
      <p:pic>
        <p:nvPicPr>
          <p:cNvPr id="7" name="Image 6"/>
          <p:cNvPicPr>
            <a:picLocks noChangeAspect="1"/>
          </p:cNvPicPr>
          <p:nvPr/>
        </p:nvPicPr>
        <p:blipFill>
          <a:blip r:embed="rId4"/>
          <a:stretch>
            <a:fillRect/>
          </a:stretch>
        </p:blipFill>
        <p:spPr>
          <a:xfrm>
            <a:off x="16475488" y="495266"/>
            <a:ext cx="7025070" cy="7134552"/>
          </a:xfrm>
          <a:prstGeom prst="rect">
            <a:avLst/>
          </a:prstGeom>
        </p:spPr>
      </p:pic>
      <p:pic>
        <p:nvPicPr>
          <p:cNvPr id="9" name="Image 8"/>
          <p:cNvPicPr>
            <a:picLocks noChangeAspect="1"/>
          </p:cNvPicPr>
          <p:nvPr/>
        </p:nvPicPr>
        <p:blipFill>
          <a:blip r:embed="rId5"/>
          <a:stretch>
            <a:fillRect/>
          </a:stretch>
        </p:blipFill>
        <p:spPr>
          <a:xfrm>
            <a:off x="787274" y="6108714"/>
            <a:ext cx="6552963" cy="6621045"/>
          </a:xfrm>
          <a:prstGeom prst="rect">
            <a:avLst/>
          </a:prstGeom>
        </p:spPr>
      </p:pic>
      <p:sp>
        <p:nvSpPr>
          <p:cNvPr id="11" name="ZoneTexte 10"/>
          <p:cNvSpPr txBox="1"/>
          <p:nvPr/>
        </p:nvSpPr>
        <p:spPr>
          <a:xfrm>
            <a:off x="7909776" y="5544426"/>
            <a:ext cx="8166537" cy="379591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indent="-571500" algn="l">
              <a:buFont typeface="Arial" panose="020B0604020202020204" pitchFamily="34" charset="0"/>
              <a:buChar char="•"/>
            </a:pPr>
            <a:r>
              <a:rPr lang="fr-FR" sz="4000" dirty="0"/>
              <a:t>Ordinateurs / serveurs</a:t>
            </a:r>
          </a:p>
          <a:p>
            <a:pPr marL="571500" indent="-571500" algn="l">
              <a:buFont typeface="Arial" panose="020B0604020202020204" pitchFamily="34" charset="0"/>
              <a:buChar char="•"/>
            </a:pPr>
            <a:r>
              <a:rPr lang="fr-FR" sz="4000" dirty="0"/>
              <a:t>Équipements périphériques (imprimantes, scanner)</a:t>
            </a:r>
          </a:p>
          <a:p>
            <a:pPr marL="571500" indent="-571500" algn="l">
              <a:buFont typeface="Arial" panose="020B0604020202020204" pitchFamily="34" charset="0"/>
              <a:buChar char="•"/>
            </a:pPr>
            <a:r>
              <a:rPr lang="fr-FR" sz="4000" dirty="0"/>
              <a:t>Moyens de communication (smartphone, tablette) </a:t>
            </a:r>
          </a:p>
          <a:p>
            <a:pPr marL="571500" indent="-571500" algn="l">
              <a:buFont typeface="Arial" panose="020B0604020202020204" pitchFamily="34" charset="0"/>
              <a:buChar char="•"/>
            </a:pPr>
            <a:r>
              <a:rPr lang="fr-FR" sz="4000" dirty="0"/>
              <a:t>Objets connectés </a:t>
            </a:r>
          </a:p>
        </p:txBody>
      </p:sp>
      <p:sp>
        <p:nvSpPr>
          <p:cNvPr id="12" name="ZoneTexte 11"/>
          <p:cNvSpPr txBox="1"/>
          <p:nvPr/>
        </p:nvSpPr>
        <p:spPr>
          <a:xfrm>
            <a:off x="8266555" y="10007186"/>
            <a:ext cx="15791624" cy="256480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2438337" rtl="0" fontAlgn="auto" latinLnBrk="0" hangingPunct="0">
              <a:lnSpc>
                <a:spcPct val="100000"/>
              </a:lnSpc>
              <a:spcBef>
                <a:spcPts val="0"/>
              </a:spcBef>
              <a:spcAft>
                <a:spcPts val="0"/>
              </a:spcAft>
              <a:buClrTx/>
              <a:buSzTx/>
              <a:buFontTx/>
              <a:buNone/>
              <a:tabLst/>
            </a:pPr>
            <a:r>
              <a:rPr kumimoji="0" lang="fr-FR" sz="4000" b="0" i="0" u="none" strike="noStrike" cap="none" spc="0" normalizeH="0" baseline="0" dirty="0">
                <a:ln>
                  <a:noFill/>
                </a:ln>
                <a:solidFill>
                  <a:srgbClr val="5E5E5E"/>
                </a:solidFill>
                <a:effectLst/>
                <a:uFillTx/>
                <a:sym typeface="Helvetica Neue"/>
              </a:rPr>
              <a:t>La sécurité de ces dispositifs informatique est mise en danger </a:t>
            </a:r>
          </a:p>
          <a:p>
            <a:pPr marL="0" marR="0" indent="0" algn="l" defTabSz="2438337" rtl="0" fontAlgn="auto" latinLnBrk="0" hangingPunct="0">
              <a:lnSpc>
                <a:spcPct val="100000"/>
              </a:lnSpc>
              <a:spcBef>
                <a:spcPts val="0"/>
              </a:spcBef>
              <a:spcAft>
                <a:spcPts val="0"/>
              </a:spcAft>
              <a:buClrTx/>
              <a:buSzTx/>
              <a:buFontTx/>
              <a:buNone/>
              <a:tabLst/>
            </a:pPr>
            <a:r>
              <a:rPr lang="fr-FR" sz="4000" dirty="0"/>
              <a:t>Soit par voie informatique (virus, logiciel malveillant…),</a:t>
            </a:r>
          </a:p>
          <a:p>
            <a:pPr marL="0" marR="0" indent="0" algn="l" defTabSz="2438337" rtl="0" fontAlgn="auto" latinLnBrk="0" hangingPunct="0">
              <a:lnSpc>
                <a:spcPct val="100000"/>
              </a:lnSpc>
              <a:spcBef>
                <a:spcPts val="0"/>
              </a:spcBef>
              <a:spcAft>
                <a:spcPts val="0"/>
              </a:spcAft>
              <a:buClrTx/>
              <a:buSzTx/>
              <a:buFontTx/>
              <a:buNone/>
              <a:tabLst/>
            </a:pPr>
            <a:r>
              <a:rPr kumimoji="0" lang="fr-FR" sz="4000" b="0" i="0" u="none" strike="noStrike" cap="none" spc="0" normalizeH="0" baseline="0" dirty="0">
                <a:ln>
                  <a:noFill/>
                </a:ln>
                <a:solidFill>
                  <a:srgbClr val="5E5E5E"/>
                </a:solidFill>
                <a:effectLst/>
                <a:uFillTx/>
                <a:sym typeface="Helvetica Neue"/>
              </a:rPr>
              <a:t>Soit par manipulation,</a:t>
            </a:r>
          </a:p>
          <a:p>
            <a:pPr marL="0" marR="0" indent="0" algn="l" defTabSz="2438337" rtl="0" fontAlgn="auto" latinLnBrk="0" hangingPunct="0">
              <a:lnSpc>
                <a:spcPct val="100000"/>
              </a:lnSpc>
              <a:spcBef>
                <a:spcPts val="0"/>
              </a:spcBef>
              <a:spcAft>
                <a:spcPts val="0"/>
              </a:spcAft>
              <a:buClrTx/>
              <a:buSzTx/>
              <a:buFontTx/>
              <a:buNone/>
              <a:tabLst/>
            </a:pPr>
            <a:r>
              <a:rPr lang="fr-FR" sz="4000" dirty="0"/>
              <a:t>Soit par voie physique (effraction, destruction du matériel)</a:t>
            </a:r>
            <a:endParaRPr kumimoji="0" lang="fr-FR" sz="4000" b="0" i="0" u="none" strike="noStrike" cap="none" spc="0" normalizeH="0" baseline="0" dirty="0">
              <a:ln>
                <a:noFill/>
              </a:ln>
              <a:solidFill>
                <a:srgbClr val="5E5E5E"/>
              </a:solidFill>
              <a:effectLst/>
              <a:uFillTx/>
              <a:sym typeface="Helvetica Neue"/>
            </a:endParaRPr>
          </a:p>
        </p:txBody>
      </p:sp>
    </p:spTree>
    <p:custDataLst>
      <p:tags r:id="rId1"/>
    </p:custDataLst>
    <p:extLst>
      <p:ext uri="{BB962C8B-B14F-4D97-AF65-F5344CB8AC3E}">
        <p14:creationId xmlns:p14="http://schemas.microsoft.com/office/powerpoint/2010/main" val="1731850667"/>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769588-BF47-40F8-B439-D7CAB3994B78}"/>
              </a:ext>
            </a:extLst>
          </p:cNvPr>
          <p:cNvSpPr/>
          <p:nvPr/>
        </p:nvSpPr>
        <p:spPr>
          <a:xfrm>
            <a:off x="0" y="1548000"/>
            <a:ext cx="24430392" cy="12168000"/>
          </a:xfrm>
          <a:prstGeom prst="rect">
            <a:avLst/>
          </a:prstGeom>
          <a:solidFill>
            <a:srgbClr val="CC00CC"/>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14" name="ZoneTexte 13">
            <a:extLst>
              <a:ext uri="{FF2B5EF4-FFF2-40B4-BE49-F238E27FC236}">
                <a16:creationId xmlns:a16="http://schemas.microsoft.com/office/drawing/2014/main" id="{9FDEDA99-3CE0-7F0C-1868-6FE5C45B06FA}"/>
              </a:ext>
            </a:extLst>
          </p:cNvPr>
          <p:cNvSpPr txBox="1"/>
          <p:nvPr/>
        </p:nvSpPr>
        <p:spPr>
          <a:xfrm>
            <a:off x="955065" y="5359945"/>
            <a:ext cx="21522894"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7200" b="1" dirty="0">
                <a:solidFill>
                  <a:schemeClr val="bg1"/>
                </a:solidFill>
                <a:latin typeface="Marianne" panose="02000000000000000000" pitchFamily="2" charset="0"/>
              </a:rPr>
              <a:t>Question </a:t>
            </a:r>
            <a:r>
              <a:rPr lang="fr-FR" sz="7200" b="1" dirty="0" smtClean="0">
                <a:solidFill>
                  <a:schemeClr val="bg1"/>
                </a:solidFill>
                <a:latin typeface="Marianne" panose="02000000000000000000" pitchFamily="2" charset="0"/>
              </a:rPr>
              <a:t>N°4</a:t>
            </a:r>
            <a:endParaRPr lang="fr-FR" sz="7200" b="1" dirty="0">
              <a:solidFill>
                <a:schemeClr val="bg1"/>
              </a:solidFill>
              <a:latin typeface="Marianne" panose="02000000000000000000" pitchFamily="2" charset="0"/>
            </a:endParaRPr>
          </a:p>
          <a:p>
            <a:endParaRPr lang="fr-FR" sz="7200" b="1" dirty="0" smtClean="0">
              <a:solidFill>
                <a:schemeClr val="bg1"/>
              </a:solidFill>
              <a:latin typeface="Marianne" panose="02000000000000000000" pitchFamily="2" charset="0"/>
            </a:endParaRPr>
          </a:p>
          <a:p>
            <a:r>
              <a:rPr lang="fr-FR" sz="7200" b="1" dirty="0" smtClean="0">
                <a:solidFill>
                  <a:schemeClr val="bg1"/>
                </a:solidFill>
                <a:latin typeface="Marianne" panose="02000000000000000000" pitchFamily="2" charset="0"/>
              </a:rPr>
              <a:t>Qu’est-ce </a:t>
            </a:r>
            <a:r>
              <a:rPr lang="fr-FR" sz="7200" b="1" dirty="0">
                <a:solidFill>
                  <a:schemeClr val="bg1"/>
                </a:solidFill>
                <a:latin typeface="Marianne" panose="02000000000000000000" pitchFamily="2" charset="0"/>
              </a:rPr>
              <a:t>qu’un </a:t>
            </a:r>
            <a:r>
              <a:rPr lang="fr-FR" sz="7200" b="1" dirty="0" err="1">
                <a:solidFill>
                  <a:schemeClr val="bg1"/>
                </a:solidFill>
                <a:latin typeface="Marianne" panose="02000000000000000000" pitchFamily="2" charset="0"/>
              </a:rPr>
              <a:t>infostealer</a:t>
            </a:r>
            <a:r>
              <a:rPr lang="fr-FR" sz="7200" b="1" dirty="0">
                <a:solidFill>
                  <a:schemeClr val="bg1"/>
                </a:solidFill>
                <a:latin typeface="Marianne" panose="02000000000000000000" pitchFamily="2" charset="0"/>
              </a:rPr>
              <a:t> ?</a:t>
            </a:r>
          </a:p>
        </p:txBody>
      </p:sp>
    </p:spTree>
    <p:custDataLst>
      <p:tags r:id="rId1"/>
    </p:custDataLst>
    <p:extLst>
      <p:ext uri="{BB962C8B-B14F-4D97-AF65-F5344CB8AC3E}">
        <p14:creationId xmlns:p14="http://schemas.microsoft.com/office/powerpoint/2010/main" val="510682825"/>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avec flèche vers la droite 7"/>
          <p:cNvSpPr/>
          <p:nvPr/>
        </p:nvSpPr>
        <p:spPr>
          <a:xfrm>
            <a:off x="472968" y="4947943"/>
            <a:ext cx="8450316" cy="4382814"/>
          </a:xfrm>
          <a:prstGeom prst="rightArrowCallou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cyberattaques</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780DED8D-9D52-0970-C63A-0ED8E9CB3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68" y="928056"/>
            <a:ext cx="943616" cy="943616"/>
          </a:xfrm>
          <a:prstGeom prst="rect">
            <a:avLst/>
          </a:prstGeom>
        </p:spPr>
      </p:pic>
      <p:sp>
        <p:nvSpPr>
          <p:cNvPr id="2" name="ZoneTexte 1">
            <a:extLst>
              <a:ext uri="{FF2B5EF4-FFF2-40B4-BE49-F238E27FC236}">
                <a16:creationId xmlns:a16="http://schemas.microsoft.com/office/drawing/2014/main" id="{A56C92CC-83FD-2A73-E094-FFF08E438C38}"/>
              </a:ext>
            </a:extLst>
          </p:cNvPr>
          <p:cNvSpPr txBox="1"/>
          <p:nvPr/>
        </p:nvSpPr>
        <p:spPr>
          <a:xfrm>
            <a:off x="520262" y="2168769"/>
            <a:ext cx="23648275"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4800" b="1" dirty="0">
                <a:solidFill>
                  <a:srgbClr val="395FAB"/>
                </a:solidFill>
                <a:latin typeface="Marianne" panose="02000000000000000000" pitchFamily="2" charset="0"/>
              </a:rPr>
              <a:t>Un type de cyberattaque : les virus Info-</a:t>
            </a:r>
            <a:r>
              <a:rPr lang="fr-FR" sz="4800" b="1" dirty="0" err="1">
                <a:solidFill>
                  <a:srgbClr val="395FAB"/>
                </a:solidFill>
                <a:latin typeface="Marianne" panose="02000000000000000000" pitchFamily="2" charset="0"/>
              </a:rPr>
              <a:t>Stealers</a:t>
            </a:r>
            <a:r>
              <a:rPr lang="fr-FR" sz="4800" b="1" dirty="0">
                <a:solidFill>
                  <a:srgbClr val="395FAB"/>
                </a:solidFill>
                <a:latin typeface="Marianne" panose="02000000000000000000" pitchFamily="2" charset="0"/>
              </a:rPr>
              <a:t> (dérobeurs de mots de passe)</a:t>
            </a:r>
          </a:p>
        </p:txBody>
      </p:sp>
      <p:pic>
        <p:nvPicPr>
          <p:cNvPr id="7" name="Image 6">
            <a:extLst>
              <a:ext uri="{FF2B5EF4-FFF2-40B4-BE49-F238E27FC236}">
                <a16:creationId xmlns:a16="http://schemas.microsoft.com/office/drawing/2014/main" id="{FED6034E-690B-F06F-781C-7F0CB1FABE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082" y="5173727"/>
            <a:ext cx="4619214" cy="3931246"/>
          </a:xfrm>
          <a:prstGeom prst="rect">
            <a:avLst/>
          </a:prstGeom>
        </p:spPr>
      </p:pic>
      <p:pic>
        <p:nvPicPr>
          <p:cNvPr id="12" name="Image 11"/>
          <p:cNvPicPr>
            <a:picLocks noChangeAspect="1"/>
          </p:cNvPicPr>
          <p:nvPr/>
        </p:nvPicPr>
        <p:blipFill>
          <a:blip r:embed="rId6"/>
          <a:stretch>
            <a:fillRect/>
          </a:stretch>
        </p:blipFill>
        <p:spPr>
          <a:xfrm>
            <a:off x="2197405" y="5785146"/>
            <a:ext cx="2209794" cy="1968388"/>
          </a:xfrm>
          <a:prstGeom prst="rect">
            <a:avLst/>
          </a:prstGeom>
        </p:spPr>
      </p:pic>
      <p:sp>
        <p:nvSpPr>
          <p:cNvPr id="16" name="Rectangle 15"/>
          <p:cNvSpPr/>
          <p:nvPr/>
        </p:nvSpPr>
        <p:spPr>
          <a:xfrm>
            <a:off x="9306398" y="3519534"/>
            <a:ext cx="13537837" cy="8956298"/>
          </a:xfrm>
          <a:prstGeom prst="rect">
            <a:avLst/>
          </a:prstGeom>
        </p:spPr>
        <p:txBody>
          <a:bodyPr wrap="square">
            <a:spAutoFit/>
          </a:bodyPr>
          <a:lstStyle/>
          <a:p>
            <a:r>
              <a:rPr lang="fr-FR" sz="4800" b="1" dirty="0"/>
              <a:t>C'est quoi un </a:t>
            </a:r>
            <a:r>
              <a:rPr lang="fr-FR" sz="4800" b="1" dirty="0" err="1"/>
              <a:t>Stealer</a:t>
            </a:r>
            <a:r>
              <a:rPr lang="fr-FR" sz="4800" b="1" dirty="0"/>
              <a:t> ?</a:t>
            </a:r>
          </a:p>
          <a:p>
            <a:endParaRPr lang="fr-FR" sz="4800" b="1" dirty="0"/>
          </a:p>
          <a:p>
            <a:pPr algn="just"/>
            <a:r>
              <a:rPr lang="fr-FR" sz="4800" dirty="0"/>
              <a:t>Un </a:t>
            </a:r>
            <a:r>
              <a:rPr lang="fr-FR" sz="4800" b="1" dirty="0" err="1"/>
              <a:t>stealer</a:t>
            </a:r>
            <a:r>
              <a:rPr lang="fr-FR" sz="4800" dirty="0"/>
              <a:t> est un virus informatique qui </a:t>
            </a:r>
            <a:r>
              <a:rPr lang="fr-FR" sz="4800" b="1" dirty="0"/>
              <a:t>vole des informations</a:t>
            </a:r>
            <a:r>
              <a:rPr lang="fr-FR" sz="4800" dirty="0"/>
              <a:t> comme tes </a:t>
            </a:r>
            <a:r>
              <a:rPr lang="fr-FR" sz="4800" b="1" dirty="0"/>
              <a:t>mots de passe</a:t>
            </a:r>
            <a:r>
              <a:rPr lang="fr-FR" sz="4800" dirty="0"/>
              <a:t>, tes </a:t>
            </a:r>
            <a:r>
              <a:rPr lang="fr-FR" sz="4800" b="1" dirty="0"/>
              <a:t>comptes en ligne</a:t>
            </a:r>
            <a:r>
              <a:rPr lang="fr-FR" sz="4800" dirty="0"/>
              <a:t>, jusqu’à de l’</a:t>
            </a:r>
            <a:r>
              <a:rPr lang="fr-FR" sz="4800" b="1" dirty="0"/>
              <a:t>argent en </a:t>
            </a:r>
            <a:r>
              <a:rPr lang="fr-FR" sz="4800" b="1" dirty="0" err="1"/>
              <a:t>cryptomonnaie</a:t>
            </a:r>
            <a:r>
              <a:rPr lang="fr-FR" sz="4800" dirty="0"/>
              <a:t>, et même certaines </a:t>
            </a:r>
            <a:r>
              <a:rPr lang="fr-FR" sz="4800" b="1" dirty="0"/>
              <a:t>données enregistrées dans ton navigateur</a:t>
            </a:r>
            <a:r>
              <a:rPr lang="fr-FR" sz="4800" dirty="0"/>
              <a:t> (comme tes sessions ouvertes sur des sites web). </a:t>
            </a:r>
          </a:p>
          <a:p>
            <a:pPr algn="just"/>
            <a:endParaRPr lang="fr-FR" sz="4800" dirty="0"/>
          </a:p>
          <a:p>
            <a:pPr algn="just"/>
            <a:r>
              <a:rPr lang="fr-FR" sz="4800" dirty="0"/>
              <a:t>Les </a:t>
            </a:r>
            <a:r>
              <a:rPr lang="fr-FR" sz="4800" u="sng" dirty="0" smtClean="0"/>
              <a:t>cyberdélinquants</a:t>
            </a:r>
            <a:r>
              <a:rPr lang="fr-FR" sz="4800" dirty="0" smtClean="0"/>
              <a:t> </a:t>
            </a:r>
            <a:r>
              <a:rPr lang="fr-FR" sz="4800" dirty="0"/>
              <a:t>utilisent ensuite ces informations pour </a:t>
            </a:r>
            <a:r>
              <a:rPr lang="fr-FR" sz="4800" b="1" dirty="0"/>
              <a:t>pirater des comptes</a:t>
            </a:r>
            <a:r>
              <a:rPr lang="fr-FR" sz="4800" dirty="0"/>
              <a:t> ou </a:t>
            </a:r>
            <a:r>
              <a:rPr lang="fr-FR" sz="4800" b="1" dirty="0"/>
              <a:t>arnaquer des gens</a:t>
            </a:r>
            <a:r>
              <a:rPr lang="fr-FR" sz="4800" dirty="0"/>
              <a:t>.</a:t>
            </a:r>
          </a:p>
        </p:txBody>
      </p:sp>
    </p:spTree>
    <p:custDataLst>
      <p:tags r:id="rId1"/>
    </p:custDataLst>
    <p:extLst>
      <p:ext uri="{BB962C8B-B14F-4D97-AF65-F5344CB8AC3E}">
        <p14:creationId xmlns:p14="http://schemas.microsoft.com/office/powerpoint/2010/main" val="2897905048"/>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avec flèche vers la droite 7"/>
          <p:cNvSpPr/>
          <p:nvPr/>
        </p:nvSpPr>
        <p:spPr>
          <a:xfrm>
            <a:off x="472968" y="4947943"/>
            <a:ext cx="8450316" cy="4382814"/>
          </a:xfrm>
          <a:prstGeom prst="rightArrowCallout">
            <a:avLst/>
          </a:prstGeom>
          <a:solidFill>
            <a:srgbClr val="FFFFFF"/>
          </a:solidFill>
          <a:ln w="25400" cap="flat">
            <a:solidFill>
              <a:schemeClr val="accent1"/>
            </a:solid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cyberattaques</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780DED8D-9D52-0970-C63A-0ED8E9CB37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768" y="928056"/>
            <a:ext cx="943616" cy="943616"/>
          </a:xfrm>
          <a:prstGeom prst="rect">
            <a:avLst/>
          </a:prstGeom>
        </p:spPr>
      </p:pic>
      <p:sp>
        <p:nvSpPr>
          <p:cNvPr id="2" name="ZoneTexte 1">
            <a:extLst>
              <a:ext uri="{FF2B5EF4-FFF2-40B4-BE49-F238E27FC236}">
                <a16:creationId xmlns:a16="http://schemas.microsoft.com/office/drawing/2014/main" id="{A56C92CC-83FD-2A73-E094-FFF08E438C38}"/>
              </a:ext>
            </a:extLst>
          </p:cNvPr>
          <p:cNvSpPr txBox="1"/>
          <p:nvPr/>
        </p:nvSpPr>
        <p:spPr>
          <a:xfrm>
            <a:off x="520262" y="2168769"/>
            <a:ext cx="23648275"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4800" b="1" dirty="0">
                <a:solidFill>
                  <a:srgbClr val="395FAB"/>
                </a:solidFill>
                <a:latin typeface="Marianne" panose="02000000000000000000" pitchFamily="2" charset="0"/>
              </a:rPr>
              <a:t>Un type de cyberattaque : les virus Info-</a:t>
            </a:r>
            <a:r>
              <a:rPr lang="fr-FR" sz="4800" b="1" dirty="0" err="1">
                <a:solidFill>
                  <a:srgbClr val="395FAB"/>
                </a:solidFill>
                <a:latin typeface="Marianne" panose="02000000000000000000" pitchFamily="2" charset="0"/>
              </a:rPr>
              <a:t>Stealers</a:t>
            </a:r>
            <a:r>
              <a:rPr lang="fr-FR" sz="4800" b="1" dirty="0">
                <a:solidFill>
                  <a:srgbClr val="395FAB"/>
                </a:solidFill>
                <a:latin typeface="Marianne" panose="02000000000000000000" pitchFamily="2" charset="0"/>
              </a:rPr>
              <a:t> (dérobeurs de mots de passe)</a:t>
            </a:r>
          </a:p>
        </p:txBody>
      </p:sp>
      <p:pic>
        <p:nvPicPr>
          <p:cNvPr id="7" name="Image 6">
            <a:extLst>
              <a:ext uri="{FF2B5EF4-FFF2-40B4-BE49-F238E27FC236}">
                <a16:creationId xmlns:a16="http://schemas.microsoft.com/office/drawing/2014/main" id="{FED6034E-690B-F06F-781C-7F0CB1FABEB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6082" y="5173727"/>
            <a:ext cx="4619214" cy="3931246"/>
          </a:xfrm>
          <a:prstGeom prst="rect">
            <a:avLst/>
          </a:prstGeom>
        </p:spPr>
      </p:pic>
      <p:pic>
        <p:nvPicPr>
          <p:cNvPr id="12" name="Image 11"/>
          <p:cNvPicPr>
            <a:picLocks noChangeAspect="1"/>
          </p:cNvPicPr>
          <p:nvPr/>
        </p:nvPicPr>
        <p:blipFill>
          <a:blip r:embed="rId5"/>
          <a:stretch>
            <a:fillRect/>
          </a:stretch>
        </p:blipFill>
        <p:spPr>
          <a:xfrm>
            <a:off x="2197405" y="5785146"/>
            <a:ext cx="2209794" cy="1968388"/>
          </a:xfrm>
          <a:prstGeom prst="rect">
            <a:avLst/>
          </a:prstGeom>
        </p:spPr>
      </p:pic>
      <p:sp>
        <p:nvSpPr>
          <p:cNvPr id="16" name="Rectangle 15"/>
          <p:cNvSpPr/>
          <p:nvPr/>
        </p:nvSpPr>
        <p:spPr>
          <a:xfrm>
            <a:off x="9306398" y="3519534"/>
            <a:ext cx="13537837" cy="7294305"/>
          </a:xfrm>
          <a:prstGeom prst="rect">
            <a:avLst/>
          </a:prstGeom>
        </p:spPr>
        <p:txBody>
          <a:bodyPr wrap="square">
            <a:spAutoFit/>
          </a:bodyPr>
          <a:lstStyle/>
          <a:p>
            <a:pPr algn="just"/>
            <a:r>
              <a:rPr lang="fr-FR" sz="3600" b="1" dirty="0"/>
              <a:t>Comment ça se propage ?</a:t>
            </a:r>
          </a:p>
          <a:p>
            <a:pPr algn="just"/>
            <a:endParaRPr lang="fr-FR" sz="3600" b="1" dirty="0"/>
          </a:p>
          <a:p>
            <a:pPr algn="l"/>
            <a:r>
              <a:rPr lang="fr-FR" sz="3600" dirty="0"/>
              <a:t>Les </a:t>
            </a:r>
            <a:r>
              <a:rPr lang="fr-FR" sz="3600" dirty="0" err="1"/>
              <a:t>stealers</a:t>
            </a:r>
            <a:r>
              <a:rPr lang="fr-FR" sz="3600" dirty="0"/>
              <a:t> sont des </a:t>
            </a:r>
            <a:r>
              <a:rPr lang="fr-FR" sz="3600" b="1" dirty="0"/>
              <a:t>logiciels malveillants</a:t>
            </a:r>
            <a:r>
              <a:rPr lang="fr-FR" sz="3600" dirty="0"/>
              <a:t> qui peuvent être </a:t>
            </a:r>
            <a:r>
              <a:rPr lang="fr-FR" sz="3600" b="1" dirty="0"/>
              <a:t>vendus ou distribués gratuitement</a:t>
            </a:r>
            <a:r>
              <a:rPr lang="fr-FR" sz="3600" dirty="0"/>
              <a:t> sur Internet. Les détenteurs les diffusent souvent via :</a:t>
            </a:r>
            <a:br>
              <a:rPr lang="fr-FR" sz="3600" dirty="0"/>
            </a:br>
            <a:r>
              <a:rPr lang="fr-FR" sz="3600" dirty="0"/>
              <a:t>✔ </a:t>
            </a:r>
            <a:r>
              <a:rPr lang="fr-FR" sz="3600" b="1" dirty="0"/>
              <a:t>Des messages piégés</a:t>
            </a:r>
            <a:r>
              <a:rPr lang="fr-FR" sz="3600" dirty="0"/>
              <a:t> (phishing/</a:t>
            </a:r>
            <a:r>
              <a:rPr lang="fr-FR" sz="3600" dirty="0" err="1"/>
              <a:t>hammeçonage</a:t>
            </a:r>
            <a:r>
              <a:rPr lang="fr-FR" sz="3600" dirty="0"/>
              <a:t>) qui poussent les gens à cliquer sur un lien dangereux.</a:t>
            </a:r>
            <a:br>
              <a:rPr lang="fr-FR" sz="3600" dirty="0"/>
            </a:br>
            <a:r>
              <a:rPr lang="fr-FR" sz="3600" dirty="0"/>
              <a:t>✔ </a:t>
            </a:r>
            <a:r>
              <a:rPr lang="fr-FR" sz="3600" b="1" dirty="0"/>
              <a:t>Des liens sur des plateformes de vidéos sur YouTube, Discord, etc.</a:t>
            </a:r>
            <a:r>
              <a:rPr lang="fr-FR" sz="3600" dirty="0"/>
              <a:t>, avec des </a:t>
            </a:r>
            <a:r>
              <a:rPr lang="fr-FR" sz="3600" b="1" dirty="0"/>
              <a:t>liens vers des logiciels soi-disant utiles</a:t>
            </a:r>
            <a:r>
              <a:rPr lang="fr-FR" sz="3600" dirty="0"/>
              <a:t> (triches pour jeux vidéo, </a:t>
            </a:r>
            <a:r>
              <a:rPr lang="fr-FR" sz="3600" dirty="0" err="1"/>
              <a:t>mods</a:t>
            </a:r>
            <a:r>
              <a:rPr lang="fr-FR" sz="3600" dirty="0"/>
              <a:t>, logiciels gratuits…).</a:t>
            </a:r>
            <a:br>
              <a:rPr lang="fr-FR" sz="3600" dirty="0"/>
            </a:br>
            <a:r>
              <a:rPr lang="fr-FR" sz="3600" dirty="0"/>
              <a:t>✔ Parfois </a:t>
            </a:r>
            <a:r>
              <a:rPr lang="fr-FR" sz="3600" b="1" dirty="0"/>
              <a:t>des instructions demandent de désactiver l’antivirus</a:t>
            </a:r>
            <a:r>
              <a:rPr lang="fr-FR" sz="3600" dirty="0"/>
              <a:t>, pour permettre de télécharger et installer le programme (et donc d’éviter d’être détecter…).</a:t>
            </a:r>
          </a:p>
        </p:txBody>
      </p:sp>
      <p:pic>
        <p:nvPicPr>
          <p:cNvPr id="13" name="Image 12"/>
          <p:cNvPicPr>
            <a:picLocks noChangeAspect="1"/>
          </p:cNvPicPr>
          <p:nvPr/>
        </p:nvPicPr>
        <p:blipFill>
          <a:blip r:embed="rId6"/>
          <a:stretch>
            <a:fillRect/>
          </a:stretch>
        </p:blipFill>
        <p:spPr>
          <a:xfrm>
            <a:off x="703170" y="10626339"/>
            <a:ext cx="22267403" cy="3211238"/>
          </a:xfrm>
          <a:prstGeom prst="rect">
            <a:avLst/>
          </a:prstGeom>
        </p:spPr>
      </p:pic>
    </p:spTree>
    <p:custDataLst>
      <p:tags r:id="rId1"/>
    </p:custDataLst>
    <p:extLst>
      <p:ext uri="{BB962C8B-B14F-4D97-AF65-F5344CB8AC3E}">
        <p14:creationId xmlns:p14="http://schemas.microsoft.com/office/powerpoint/2010/main" val="3046715478"/>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cyberattaques</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780DED8D-9D52-0970-C63A-0ED8E9CB37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36768" y="928056"/>
            <a:ext cx="943616" cy="943616"/>
          </a:xfrm>
          <a:prstGeom prst="rect">
            <a:avLst/>
          </a:prstGeom>
        </p:spPr>
      </p:pic>
      <p:sp>
        <p:nvSpPr>
          <p:cNvPr id="12" name="Rectangle : coins arrondis 11">
            <a:extLst>
              <a:ext uri="{FF2B5EF4-FFF2-40B4-BE49-F238E27FC236}">
                <a16:creationId xmlns:a16="http://schemas.microsoft.com/office/drawing/2014/main" id="{183B6D18-41A6-52EF-FF13-C7B79F1772C4}"/>
              </a:ext>
            </a:extLst>
          </p:cNvPr>
          <p:cNvSpPr/>
          <p:nvPr/>
        </p:nvSpPr>
        <p:spPr>
          <a:xfrm>
            <a:off x="2131598" y="4185136"/>
            <a:ext cx="19708494" cy="6330461"/>
          </a:xfrm>
          <a:prstGeom prst="roundRect">
            <a:avLst>
              <a:gd name="adj" fmla="val 8334"/>
            </a:avLst>
          </a:prstGeom>
          <a:solidFill>
            <a:srgbClr val="989ED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14" name="ZoneTexte 13">
            <a:extLst>
              <a:ext uri="{FF2B5EF4-FFF2-40B4-BE49-F238E27FC236}">
                <a16:creationId xmlns:a16="http://schemas.microsoft.com/office/drawing/2014/main" id="{325ACC07-66C0-4217-4239-D2CD2D721CA2}"/>
              </a:ext>
            </a:extLst>
          </p:cNvPr>
          <p:cNvSpPr txBox="1"/>
          <p:nvPr/>
        </p:nvSpPr>
        <p:spPr>
          <a:xfrm>
            <a:off x="3851253" y="6191074"/>
            <a:ext cx="12109600" cy="231858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7200" b="1" dirty="0">
                <a:solidFill>
                  <a:schemeClr val="bg1"/>
                </a:solidFill>
                <a:effectLst/>
                <a:latin typeface="Marianne" panose="02000000000000000000" pitchFamily="2" charset="0"/>
              </a:rPr>
              <a:t>Quel vecteu</a:t>
            </a:r>
            <a:r>
              <a:rPr lang="fr-FR" sz="7200" b="1" dirty="0">
                <a:solidFill>
                  <a:schemeClr val="bg1"/>
                </a:solidFill>
                <a:latin typeface="Marianne" panose="02000000000000000000" pitchFamily="2" charset="0"/>
              </a:rPr>
              <a:t>r d’attaque le</a:t>
            </a:r>
            <a:r>
              <a:rPr lang="fr-FR" sz="7200" b="1" dirty="0">
                <a:solidFill>
                  <a:schemeClr val="bg1"/>
                </a:solidFill>
                <a:effectLst/>
                <a:latin typeface="Marianne" panose="02000000000000000000" pitchFamily="2" charset="0"/>
              </a:rPr>
              <a:t> phishing exploite-t-il</a:t>
            </a:r>
          </a:p>
        </p:txBody>
      </p:sp>
      <p:sp>
        <p:nvSpPr>
          <p:cNvPr id="16" name="ZoneTexte 15">
            <a:extLst>
              <a:ext uri="{FF2B5EF4-FFF2-40B4-BE49-F238E27FC236}">
                <a16:creationId xmlns:a16="http://schemas.microsoft.com/office/drawing/2014/main" id="{F945B0F8-2552-5952-409A-96E527741677}"/>
              </a:ext>
            </a:extLst>
          </p:cNvPr>
          <p:cNvSpPr txBox="1"/>
          <p:nvPr/>
        </p:nvSpPr>
        <p:spPr>
          <a:xfrm>
            <a:off x="16552927" y="5380595"/>
            <a:ext cx="4695091" cy="39395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25000" b="1" dirty="0">
                <a:solidFill>
                  <a:schemeClr val="bg1"/>
                </a:solidFill>
                <a:effectLst/>
                <a:latin typeface="Marianne" panose="02000000000000000000" pitchFamily="2" charset="0"/>
              </a:rPr>
              <a:t>?</a:t>
            </a:r>
            <a:endParaRPr lang="fr-FR" sz="25000" dirty="0">
              <a:solidFill>
                <a:schemeClr val="bg1"/>
              </a:solidFill>
            </a:endParaRPr>
          </a:p>
        </p:txBody>
      </p:sp>
    </p:spTree>
    <p:custDataLst>
      <p:tags r:id="rId1"/>
    </p:custDataLst>
    <p:extLst>
      <p:ext uri="{BB962C8B-B14F-4D97-AF65-F5344CB8AC3E}">
        <p14:creationId xmlns:p14="http://schemas.microsoft.com/office/powerpoint/2010/main" val="1871557947"/>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cyberattaques</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780DED8D-9D52-0970-C63A-0ED8E9CB3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68" y="928056"/>
            <a:ext cx="943616" cy="943616"/>
          </a:xfrm>
          <a:prstGeom prst="rect">
            <a:avLst/>
          </a:prstGeom>
        </p:spPr>
      </p:pic>
      <p:sp>
        <p:nvSpPr>
          <p:cNvPr id="16" name="ZoneTexte 15">
            <a:extLst>
              <a:ext uri="{FF2B5EF4-FFF2-40B4-BE49-F238E27FC236}">
                <a16:creationId xmlns:a16="http://schemas.microsoft.com/office/drawing/2014/main" id="{F945B0F8-2552-5952-409A-96E527741677}"/>
              </a:ext>
            </a:extLst>
          </p:cNvPr>
          <p:cNvSpPr txBox="1"/>
          <p:nvPr/>
        </p:nvSpPr>
        <p:spPr>
          <a:xfrm>
            <a:off x="1708576" y="4965174"/>
            <a:ext cx="21498896" cy="5016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8000" b="1" dirty="0">
                <a:solidFill>
                  <a:srgbClr val="3853CC"/>
                </a:solidFill>
                <a:latin typeface="Marianne" panose="02000000000000000000" pitchFamily="2" charset="0"/>
              </a:rPr>
              <a:t>Un vecteur humain ! </a:t>
            </a:r>
          </a:p>
          <a:p>
            <a:endParaRPr lang="fr-FR" sz="8000" b="1" dirty="0">
              <a:solidFill>
                <a:srgbClr val="3853CC"/>
              </a:solidFill>
              <a:latin typeface="Marianne" panose="02000000000000000000" pitchFamily="2" charset="0"/>
            </a:endParaRPr>
          </a:p>
          <a:p>
            <a:pPr algn="l"/>
            <a:r>
              <a:rPr lang="fr-FR" sz="8000" b="1" dirty="0">
                <a:solidFill>
                  <a:srgbClr val="3853CC"/>
                </a:solidFill>
                <a:latin typeface="Marianne" panose="02000000000000000000" pitchFamily="2" charset="0"/>
              </a:rPr>
              <a:t>Un utilisateur clique sur un lien malveillant, par manque de vigilance.</a:t>
            </a:r>
            <a:endParaRPr lang="fr-FR" sz="8000" dirty="0">
              <a:solidFill>
                <a:srgbClr val="3853CC"/>
              </a:solidFill>
            </a:endParaRPr>
          </a:p>
        </p:txBody>
      </p:sp>
    </p:spTree>
    <p:custDataLst>
      <p:tags r:id="rId1"/>
    </p:custDataLst>
    <p:extLst>
      <p:ext uri="{BB962C8B-B14F-4D97-AF65-F5344CB8AC3E}">
        <p14:creationId xmlns:p14="http://schemas.microsoft.com/office/powerpoint/2010/main" val="2251671096"/>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cyberattaques</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780DED8D-9D52-0970-C63A-0ED8E9CB3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68" y="928056"/>
            <a:ext cx="943616" cy="943616"/>
          </a:xfrm>
          <a:prstGeom prst="rect">
            <a:avLst/>
          </a:prstGeom>
        </p:spPr>
      </p:pic>
      <p:sp>
        <p:nvSpPr>
          <p:cNvPr id="12" name="Rectangle : coins arrondis 11">
            <a:extLst>
              <a:ext uri="{FF2B5EF4-FFF2-40B4-BE49-F238E27FC236}">
                <a16:creationId xmlns:a16="http://schemas.microsoft.com/office/drawing/2014/main" id="{183B6D18-41A6-52EF-FF13-C7B79F1772C4}"/>
              </a:ext>
            </a:extLst>
          </p:cNvPr>
          <p:cNvSpPr/>
          <p:nvPr/>
        </p:nvSpPr>
        <p:spPr>
          <a:xfrm>
            <a:off x="2131598" y="4185136"/>
            <a:ext cx="19708494" cy="6330461"/>
          </a:xfrm>
          <a:prstGeom prst="roundRect">
            <a:avLst>
              <a:gd name="adj" fmla="val 8334"/>
            </a:avLst>
          </a:prstGeom>
          <a:solidFill>
            <a:srgbClr val="989ED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14" name="ZoneTexte 13">
            <a:extLst>
              <a:ext uri="{FF2B5EF4-FFF2-40B4-BE49-F238E27FC236}">
                <a16:creationId xmlns:a16="http://schemas.microsoft.com/office/drawing/2014/main" id="{325ACC07-66C0-4217-4239-D2CD2D721CA2}"/>
              </a:ext>
            </a:extLst>
          </p:cNvPr>
          <p:cNvSpPr txBox="1"/>
          <p:nvPr/>
        </p:nvSpPr>
        <p:spPr>
          <a:xfrm>
            <a:off x="3851253" y="5083078"/>
            <a:ext cx="12109600" cy="453457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a:r>
              <a:rPr lang="fr-FR" sz="7200" b="1" dirty="0">
                <a:solidFill>
                  <a:schemeClr val="bg1"/>
                </a:solidFill>
                <a:latin typeface="Marianne" panose="02000000000000000000" pitchFamily="2" charset="0"/>
              </a:rPr>
              <a:t>Doit-on </a:t>
            </a:r>
            <a:r>
              <a:rPr lang="fr-FR" sz="7200" b="1" dirty="0">
                <a:solidFill>
                  <a:schemeClr val="bg1"/>
                </a:solidFill>
                <a:effectLst/>
                <a:latin typeface="Marianne" panose="02000000000000000000" pitchFamily="2" charset="0"/>
              </a:rPr>
              <a:t>plutôt parler de virus, de ver informatique ou encore de cheval de Troie ?</a:t>
            </a:r>
          </a:p>
        </p:txBody>
      </p:sp>
      <p:sp>
        <p:nvSpPr>
          <p:cNvPr id="16" name="ZoneTexte 15">
            <a:extLst>
              <a:ext uri="{FF2B5EF4-FFF2-40B4-BE49-F238E27FC236}">
                <a16:creationId xmlns:a16="http://schemas.microsoft.com/office/drawing/2014/main" id="{F945B0F8-2552-5952-409A-96E527741677}"/>
              </a:ext>
            </a:extLst>
          </p:cNvPr>
          <p:cNvSpPr txBox="1"/>
          <p:nvPr/>
        </p:nvSpPr>
        <p:spPr>
          <a:xfrm>
            <a:off x="16552927" y="5380595"/>
            <a:ext cx="4695091" cy="393954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25000" b="1" dirty="0">
                <a:solidFill>
                  <a:schemeClr val="bg1"/>
                </a:solidFill>
                <a:effectLst/>
                <a:latin typeface="Marianne" panose="02000000000000000000" pitchFamily="2" charset="0"/>
              </a:rPr>
              <a:t>?</a:t>
            </a:r>
            <a:endParaRPr lang="fr-FR" sz="25000" dirty="0">
              <a:solidFill>
                <a:schemeClr val="bg1"/>
              </a:solidFill>
            </a:endParaRPr>
          </a:p>
        </p:txBody>
      </p:sp>
    </p:spTree>
    <p:custDataLst>
      <p:tags r:id="rId1"/>
    </p:custDataLst>
    <p:extLst>
      <p:ext uri="{BB962C8B-B14F-4D97-AF65-F5344CB8AC3E}">
        <p14:creationId xmlns:p14="http://schemas.microsoft.com/office/powerpoint/2010/main" val="3038651855"/>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4"/>
          <a:stretch>
            <a:fillRect/>
          </a:stretch>
        </p:blipFill>
        <p:spPr>
          <a:xfrm>
            <a:off x="220619" y="3121571"/>
            <a:ext cx="24163381" cy="10328808"/>
          </a:xfrm>
          <a:prstGeom prst="rect">
            <a:avLst/>
          </a:prstGeom>
        </p:spPr>
      </p:pic>
      <p:sp>
        <p:nvSpPr>
          <p:cNvPr id="3" name="ZoneTexte 2"/>
          <p:cNvSpPr txBox="1"/>
          <p:nvPr/>
        </p:nvSpPr>
        <p:spPr>
          <a:xfrm>
            <a:off x="8583341" y="829372"/>
            <a:ext cx="7437935" cy="121058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fr-FR" sz="7200" b="1" i="0" u="none" strike="noStrike" cap="none" spc="0" normalizeH="0" baseline="0" dirty="0">
                <a:ln>
                  <a:noFill/>
                </a:ln>
                <a:solidFill>
                  <a:srgbClr val="5E5E5E"/>
                </a:solidFill>
                <a:effectLst/>
                <a:uFillTx/>
                <a:latin typeface="+mj-lt"/>
                <a:ea typeface="+mj-ea"/>
                <a:cs typeface="+mj-cs"/>
                <a:sym typeface="Helvetica Neue"/>
              </a:rPr>
              <a:t>La cybersécurité</a:t>
            </a:r>
          </a:p>
        </p:txBody>
      </p:sp>
      <p:sp>
        <p:nvSpPr>
          <p:cNvPr id="4" name="ZoneTexte 3">
            <a:extLst>
              <a:ext uri="{FF2B5EF4-FFF2-40B4-BE49-F238E27FC236}">
                <a16:creationId xmlns:a16="http://schemas.microsoft.com/office/drawing/2014/main" id="{344914CE-207C-4944-90E5-90FDD897D80F}"/>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La cybersécurité</a:t>
            </a:r>
          </a:p>
        </p:txBody>
      </p:sp>
      <p:pic>
        <p:nvPicPr>
          <p:cNvPr id="5" name="Image 4">
            <a:extLst>
              <a:ext uri="{FF2B5EF4-FFF2-40B4-BE49-F238E27FC236}">
                <a16:creationId xmlns:a16="http://schemas.microsoft.com/office/drawing/2014/main" id="{BB0F441B-5073-43ED-956A-1D354DD8E55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6768" y="928056"/>
            <a:ext cx="943616" cy="935913"/>
          </a:xfrm>
          <a:prstGeom prst="rect">
            <a:avLst/>
          </a:prstGeom>
        </p:spPr>
      </p:pic>
    </p:spTree>
    <p:custDataLst>
      <p:tags r:id="rId1"/>
    </p:custDataLst>
    <p:extLst>
      <p:ext uri="{BB962C8B-B14F-4D97-AF65-F5344CB8AC3E}">
        <p14:creationId xmlns:p14="http://schemas.microsoft.com/office/powerpoint/2010/main" val="295623579"/>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cyberattaques</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780DED8D-9D52-0970-C63A-0ED8E9CB3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68" y="928056"/>
            <a:ext cx="943616" cy="943616"/>
          </a:xfrm>
          <a:prstGeom prst="rect">
            <a:avLst/>
          </a:prstGeom>
        </p:spPr>
      </p:pic>
      <p:sp>
        <p:nvSpPr>
          <p:cNvPr id="16" name="ZoneTexte 15">
            <a:extLst>
              <a:ext uri="{FF2B5EF4-FFF2-40B4-BE49-F238E27FC236}">
                <a16:creationId xmlns:a16="http://schemas.microsoft.com/office/drawing/2014/main" id="{F945B0F8-2552-5952-409A-96E527741677}"/>
              </a:ext>
            </a:extLst>
          </p:cNvPr>
          <p:cNvSpPr txBox="1"/>
          <p:nvPr/>
        </p:nvSpPr>
        <p:spPr>
          <a:xfrm>
            <a:off x="1708576" y="4965174"/>
            <a:ext cx="19419218" cy="501675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8000" b="1" dirty="0">
                <a:solidFill>
                  <a:srgbClr val="3853CC"/>
                </a:solidFill>
                <a:latin typeface="Marianne" panose="02000000000000000000" pitchFamily="2" charset="0"/>
              </a:rPr>
              <a:t>Les 3 existent. Pour être sûr de ne pas se tromper, le mieux est de parler de </a:t>
            </a:r>
            <a:r>
              <a:rPr lang="fr-FR" sz="8000" b="1" u="sng" dirty="0">
                <a:solidFill>
                  <a:srgbClr val="3853CC"/>
                </a:solidFill>
                <a:latin typeface="Marianne" panose="02000000000000000000" pitchFamily="2" charset="0"/>
              </a:rPr>
              <a:t>logiciel malveillant </a:t>
            </a:r>
            <a:r>
              <a:rPr lang="fr-FR" sz="8000" b="1" dirty="0">
                <a:solidFill>
                  <a:srgbClr val="3853CC"/>
                </a:solidFill>
                <a:latin typeface="Marianne" panose="02000000000000000000" pitchFamily="2" charset="0"/>
              </a:rPr>
              <a:t>(ou </a:t>
            </a:r>
            <a:r>
              <a:rPr lang="fr-FR" sz="8000" b="1" i="1" dirty="0">
                <a:solidFill>
                  <a:srgbClr val="3853CC"/>
                </a:solidFill>
                <a:latin typeface="Marianne" panose="02000000000000000000" pitchFamily="2" charset="0"/>
              </a:rPr>
              <a:t>malware</a:t>
            </a:r>
            <a:r>
              <a:rPr lang="fr-FR" sz="8000" b="1" dirty="0">
                <a:solidFill>
                  <a:srgbClr val="3853CC"/>
                </a:solidFill>
                <a:latin typeface="Marianne" panose="02000000000000000000" pitchFamily="2" charset="0"/>
              </a:rPr>
              <a:t> en anglais)</a:t>
            </a:r>
            <a:endParaRPr lang="fr-FR" sz="8000" dirty="0">
              <a:solidFill>
                <a:srgbClr val="3853CC"/>
              </a:solidFill>
            </a:endParaRPr>
          </a:p>
        </p:txBody>
      </p:sp>
    </p:spTree>
    <p:custDataLst>
      <p:tags r:id="rId1"/>
    </p:custDataLst>
    <p:extLst>
      <p:ext uri="{BB962C8B-B14F-4D97-AF65-F5344CB8AC3E}">
        <p14:creationId xmlns:p14="http://schemas.microsoft.com/office/powerpoint/2010/main" val="378967468"/>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8D7D78-510E-63F4-0038-ADDC2E5F0E73}"/>
              </a:ext>
            </a:extLst>
          </p:cNvPr>
          <p:cNvSpPr/>
          <p:nvPr/>
        </p:nvSpPr>
        <p:spPr>
          <a:xfrm>
            <a:off x="0" y="1548000"/>
            <a:ext cx="24430392" cy="12168000"/>
          </a:xfrm>
          <a:prstGeom prst="rect">
            <a:avLst/>
          </a:prstGeom>
          <a:solidFill>
            <a:srgbClr val="DAA2CA"/>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pic>
        <p:nvPicPr>
          <p:cNvPr id="3" name="Image 2">
            <a:extLst>
              <a:ext uri="{FF2B5EF4-FFF2-40B4-BE49-F238E27FC236}">
                <a16:creationId xmlns:a16="http://schemas.microsoft.com/office/drawing/2014/main" id="{814E1992-A9DA-0EE7-B877-13283E702B1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5292" y="6382100"/>
            <a:ext cx="5138266" cy="7026604"/>
          </a:xfrm>
          <a:prstGeom prst="rect">
            <a:avLst/>
          </a:prstGeom>
        </p:spPr>
      </p:pic>
      <p:sp>
        <p:nvSpPr>
          <p:cNvPr id="4" name="ZoneTexte 3">
            <a:extLst>
              <a:ext uri="{FF2B5EF4-FFF2-40B4-BE49-F238E27FC236}">
                <a16:creationId xmlns:a16="http://schemas.microsoft.com/office/drawing/2014/main" id="{9FDEDA99-3CE0-7F0C-1868-6FE5C45B06FA}"/>
              </a:ext>
            </a:extLst>
          </p:cNvPr>
          <p:cNvSpPr txBox="1"/>
          <p:nvPr/>
        </p:nvSpPr>
        <p:spPr>
          <a:xfrm>
            <a:off x="955065" y="2522152"/>
            <a:ext cx="21522894"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7200" b="1" dirty="0">
                <a:solidFill>
                  <a:schemeClr val="bg1"/>
                </a:solidFill>
                <a:latin typeface="Marianne" panose="02000000000000000000" pitchFamily="2" charset="0"/>
              </a:rPr>
              <a:t>Question </a:t>
            </a:r>
            <a:r>
              <a:rPr lang="fr-FR" sz="7200" b="1" dirty="0" smtClean="0">
                <a:solidFill>
                  <a:schemeClr val="bg1"/>
                </a:solidFill>
                <a:latin typeface="Marianne" panose="02000000000000000000" pitchFamily="2" charset="0"/>
              </a:rPr>
              <a:t>N°5</a:t>
            </a:r>
            <a:endParaRPr lang="fr-FR" sz="7200" b="1" dirty="0">
              <a:solidFill>
                <a:schemeClr val="bg1"/>
              </a:solidFill>
              <a:latin typeface="Marianne" panose="02000000000000000000" pitchFamily="2" charset="0"/>
            </a:endParaRPr>
          </a:p>
          <a:p>
            <a:endParaRPr lang="fr-FR" sz="7200" b="1" dirty="0" smtClean="0">
              <a:solidFill>
                <a:schemeClr val="bg1"/>
              </a:solidFill>
              <a:latin typeface="Marianne" panose="02000000000000000000" pitchFamily="2" charset="0"/>
            </a:endParaRPr>
          </a:p>
          <a:p>
            <a:r>
              <a:rPr lang="fr-FR" sz="7200" b="1" dirty="0" smtClean="0">
                <a:solidFill>
                  <a:schemeClr val="bg1"/>
                </a:solidFill>
                <a:latin typeface="Marianne" panose="02000000000000000000" pitchFamily="2" charset="0"/>
              </a:rPr>
              <a:t>Quels sont les moyens simples de se protéger ?</a:t>
            </a:r>
            <a:endParaRPr lang="fr-FR" sz="7200" b="1" dirty="0">
              <a:solidFill>
                <a:schemeClr val="bg1"/>
              </a:solidFill>
              <a:latin typeface="Marianne" panose="02000000000000000000" pitchFamily="2" charset="0"/>
            </a:endParaRPr>
          </a:p>
        </p:txBody>
      </p:sp>
    </p:spTree>
    <p:custDataLst>
      <p:tags r:id="rId1"/>
    </p:custDataLst>
    <p:extLst>
      <p:ext uri="{BB962C8B-B14F-4D97-AF65-F5344CB8AC3E}">
        <p14:creationId xmlns:p14="http://schemas.microsoft.com/office/powerpoint/2010/main" val="2305879844"/>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bonnes pratiques de sécurité informatique</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780DED8D-9D52-0970-C63A-0ED8E9CB3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68" y="928056"/>
            <a:ext cx="943616" cy="943616"/>
          </a:xfrm>
          <a:prstGeom prst="rect">
            <a:avLst/>
          </a:prstGeom>
        </p:spPr>
      </p:pic>
      <p:sp>
        <p:nvSpPr>
          <p:cNvPr id="13" name="ZoneTexte 12">
            <a:extLst>
              <a:ext uri="{FF2B5EF4-FFF2-40B4-BE49-F238E27FC236}">
                <a16:creationId xmlns:a16="http://schemas.microsoft.com/office/drawing/2014/main" id="{E5E6C786-589D-5F13-DC76-7E219E658C4B}"/>
              </a:ext>
            </a:extLst>
          </p:cNvPr>
          <p:cNvSpPr txBox="1"/>
          <p:nvPr/>
        </p:nvSpPr>
        <p:spPr>
          <a:xfrm>
            <a:off x="1211214" y="2647328"/>
            <a:ext cx="2152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4800" dirty="0"/>
              <a:t>Que peut-on faire pour se protéger ? (question </a:t>
            </a:r>
            <a:r>
              <a:rPr lang="fr-FR" sz="4800" dirty="0" smtClean="0"/>
              <a:t>5)</a:t>
            </a:r>
            <a:endParaRPr lang="fr-FR" sz="4800" b="1" dirty="0">
              <a:solidFill>
                <a:srgbClr val="223A7E"/>
              </a:solidFill>
              <a:latin typeface="Marianne" panose="02000000000000000000" pitchFamily="2" charset="0"/>
            </a:endParaRPr>
          </a:p>
        </p:txBody>
      </p:sp>
      <p:pic>
        <p:nvPicPr>
          <p:cNvPr id="2" name="Image 1">
            <a:extLst>
              <a:ext uri="{FF2B5EF4-FFF2-40B4-BE49-F238E27FC236}">
                <a16:creationId xmlns:a16="http://schemas.microsoft.com/office/drawing/2014/main" id="{3D0ED460-D81D-5A47-E296-674150D64B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6768" y="928056"/>
            <a:ext cx="1101917" cy="1088313"/>
          </a:xfrm>
          <a:prstGeom prst="rect">
            <a:avLst/>
          </a:prstGeom>
        </p:spPr>
      </p:pic>
      <p:pic>
        <p:nvPicPr>
          <p:cNvPr id="4" name="Image 3"/>
          <p:cNvPicPr>
            <a:picLocks noChangeAspect="1"/>
          </p:cNvPicPr>
          <p:nvPr/>
        </p:nvPicPr>
        <p:blipFill>
          <a:blip r:embed="rId6"/>
          <a:stretch>
            <a:fillRect/>
          </a:stretch>
        </p:blipFill>
        <p:spPr>
          <a:xfrm>
            <a:off x="3040014" y="4109284"/>
            <a:ext cx="19151771" cy="9198881"/>
          </a:xfrm>
          <a:prstGeom prst="rect">
            <a:avLst/>
          </a:prstGeom>
        </p:spPr>
      </p:pic>
    </p:spTree>
    <p:custDataLst>
      <p:tags r:id="rId1"/>
    </p:custDataLst>
    <p:extLst>
      <p:ext uri="{BB962C8B-B14F-4D97-AF65-F5344CB8AC3E}">
        <p14:creationId xmlns:p14="http://schemas.microsoft.com/office/powerpoint/2010/main" val="2169523483"/>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bonnes pratiques de sécurité informatique</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780DED8D-9D52-0970-C63A-0ED8E9CB3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68" y="928056"/>
            <a:ext cx="943616" cy="943616"/>
          </a:xfrm>
          <a:prstGeom prst="rect">
            <a:avLst/>
          </a:prstGeom>
        </p:spPr>
      </p:pic>
      <p:sp>
        <p:nvSpPr>
          <p:cNvPr id="13" name="ZoneTexte 12">
            <a:extLst>
              <a:ext uri="{FF2B5EF4-FFF2-40B4-BE49-F238E27FC236}">
                <a16:creationId xmlns:a16="http://schemas.microsoft.com/office/drawing/2014/main" id="{E5E6C786-589D-5F13-DC76-7E219E658C4B}"/>
              </a:ext>
            </a:extLst>
          </p:cNvPr>
          <p:cNvSpPr txBox="1"/>
          <p:nvPr/>
        </p:nvSpPr>
        <p:spPr>
          <a:xfrm>
            <a:off x="1211214" y="2647328"/>
            <a:ext cx="2152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4800" b="1" dirty="0">
                <a:solidFill>
                  <a:srgbClr val="223A7E"/>
                </a:solidFill>
                <a:latin typeface="Marianne" panose="02000000000000000000" pitchFamily="2" charset="0"/>
              </a:rPr>
              <a:t>LES BONNES PRATIQUES POUR SE PROTÉGER DES STEALERS (1/2)</a:t>
            </a:r>
          </a:p>
        </p:txBody>
      </p:sp>
      <p:pic>
        <p:nvPicPr>
          <p:cNvPr id="2" name="Image 1">
            <a:extLst>
              <a:ext uri="{FF2B5EF4-FFF2-40B4-BE49-F238E27FC236}">
                <a16:creationId xmlns:a16="http://schemas.microsoft.com/office/drawing/2014/main" id="{3D0ED460-D81D-5A47-E296-674150D64B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6768" y="928056"/>
            <a:ext cx="1101917" cy="1088313"/>
          </a:xfrm>
          <a:prstGeom prst="rect">
            <a:avLst/>
          </a:prstGeom>
        </p:spPr>
      </p:pic>
      <p:pic>
        <p:nvPicPr>
          <p:cNvPr id="4" name="Image 3"/>
          <p:cNvPicPr>
            <a:picLocks noChangeAspect="1"/>
          </p:cNvPicPr>
          <p:nvPr/>
        </p:nvPicPr>
        <p:blipFill>
          <a:blip r:embed="rId6"/>
          <a:stretch>
            <a:fillRect/>
          </a:stretch>
        </p:blipFill>
        <p:spPr>
          <a:xfrm>
            <a:off x="1094382" y="3985812"/>
            <a:ext cx="8964018" cy="7902490"/>
          </a:xfrm>
          <a:prstGeom prst="rect">
            <a:avLst/>
          </a:prstGeom>
        </p:spPr>
      </p:pic>
      <p:pic>
        <p:nvPicPr>
          <p:cNvPr id="8" name="Image 7"/>
          <p:cNvPicPr>
            <a:picLocks noChangeAspect="1"/>
          </p:cNvPicPr>
          <p:nvPr/>
        </p:nvPicPr>
        <p:blipFill>
          <a:blip r:embed="rId7"/>
          <a:stretch>
            <a:fillRect/>
          </a:stretch>
        </p:blipFill>
        <p:spPr>
          <a:xfrm>
            <a:off x="11972661" y="3713251"/>
            <a:ext cx="8939490" cy="5791234"/>
          </a:xfrm>
          <a:prstGeom prst="rect">
            <a:avLst/>
          </a:prstGeom>
        </p:spPr>
      </p:pic>
      <p:sp>
        <p:nvSpPr>
          <p:cNvPr id="11" name="Rectangle 10"/>
          <p:cNvSpPr/>
          <p:nvPr/>
        </p:nvSpPr>
        <p:spPr>
          <a:xfrm>
            <a:off x="7356265" y="12395789"/>
            <a:ext cx="9086141" cy="461665"/>
          </a:xfrm>
          <a:prstGeom prst="rect">
            <a:avLst/>
          </a:prstGeom>
        </p:spPr>
        <p:txBody>
          <a:bodyPr wrap="none">
            <a:spAutoFit/>
          </a:bodyPr>
          <a:lstStyle/>
          <a:p>
            <a:r>
              <a:rPr lang="fr-FR" dirty="0">
                <a:hlinkClick r:id="rId8"/>
              </a:rPr>
              <a:t>Opération Cactus - Assistance aux victimes de </a:t>
            </a:r>
            <a:r>
              <a:rPr lang="fr-FR" dirty="0" err="1">
                <a:hlinkClick r:id="rId8"/>
              </a:rPr>
              <a:t>cybermalveillance</a:t>
            </a:r>
            <a:endParaRPr lang="fr-FR" dirty="0"/>
          </a:p>
        </p:txBody>
      </p:sp>
    </p:spTree>
    <p:custDataLst>
      <p:tags r:id="rId1"/>
    </p:custDataLst>
    <p:extLst>
      <p:ext uri="{BB962C8B-B14F-4D97-AF65-F5344CB8AC3E}">
        <p14:creationId xmlns:p14="http://schemas.microsoft.com/office/powerpoint/2010/main" val="1561770215"/>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Les bonnes pratiques de sécurité informatique</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780DED8D-9D52-0970-C63A-0ED8E9CB371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68" y="928056"/>
            <a:ext cx="943616" cy="943616"/>
          </a:xfrm>
          <a:prstGeom prst="rect">
            <a:avLst/>
          </a:prstGeom>
        </p:spPr>
      </p:pic>
      <p:sp>
        <p:nvSpPr>
          <p:cNvPr id="13" name="ZoneTexte 12">
            <a:extLst>
              <a:ext uri="{FF2B5EF4-FFF2-40B4-BE49-F238E27FC236}">
                <a16:creationId xmlns:a16="http://schemas.microsoft.com/office/drawing/2014/main" id="{E5E6C786-589D-5F13-DC76-7E219E658C4B}"/>
              </a:ext>
            </a:extLst>
          </p:cNvPr>
          <p:cNvSpPr txBox="1"/>
          <p:nvPr/>
        </p:nvSpPr>
        <p:spPr>
          <a:xfrm>
            <a:off x="1211214" y="2882254"/>
            <a:ext cx="2152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4800" b="1" dirty="0">
                <a:solidFill>
                  <a:srgbClr val="223A7E"/>
                </a:solidFill>
                <a:latin typeface="Marianne" panose="02000000000000000000" pitchFamily="2" charset="0"/>
              </a:rPr>
              <a:t>LES BONNES PRATIQUES POUR SE PROTÉGER DES STEALERS (2/2)</a:t>
            </a:r>
          </a:p>
        </p:txBody>
      </p:sp>
      <p:pic>
        <p:nvPicPr>
          <p:cNvPr id="2" name="Image 1">
            <a:extLst>
              <a:ext uri="{FF2B5EF4-FFF2-40B4-BE49-F238E27FC236}">
                <a16:creationId xmlns:a16="http://schemas.microsoft.com/office/drawing/2014/main" id="{3D0ED460-D81D-5A47-E296-674150D64BC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36768" y="928056"/>
            <a:ext cx="1101917" cy="1088313"/>
          </a:xfrm>
          <a:prstGeom prst="rect">
            <a:avLst/>
          </a:prstGeom>
        </p:spPr>
      </p:pic>
      <p:pic>
        <p:nvPicPr>
          <p:cNvPr id="9" name="Image 8"/>
          <p:cNvPicPr>
            <a:picLocks noChangeAspect="1"/>
          </p:cNvPicPr>
          <p:nvPr/>
        </p:nvPicPr>
        <p:blipFill>
          <a:blip r:embed="rId6"/>
          <a:stretch>
            <a:fillRect/>
          </a:stretch>
        </p:blipFill>
        <p:spPr>
          <a:xfrm>
            <a:off x="1276287" y="3885784"/>
            <a:ext cx="10529779" cy="7684893"/>
          </a:xfrm>
          <a:prstGeom prst="rect">
            <a:avLst/>
          </a:prstGeom>
        </p:spPr>
      </p:pic>
      <p:pic>
        <p:nvPicPr>
          <p:cNvPr id="14" name="Image 13"/>
          <p:cNvPicPr>
            <a:picLocks noChangeAspect="1"/>
          </p:cNvPicPr>
          <p:nvPr/>
        </p:nvPicPr>
        <p:blipFill>
          <a:blip r:embed="rId7"/>
          <a:stretch>
            <a:fillRect/>
          </a:stretch>
        </p:blipFill>
        <p:spPr>
          <a:xfrm>
            <a:off x="12344400" y="3885784"/>
            <a:ext cx="10956525" cy="4976862"/>
          </a:xfrm>
          <a:prstGeom prst="rect">
            <a:avLst/>
          </a:prstGeom>
        </p:spPr>
      </p:pic>
      <p:sp>
        <p:nvSpPr>
          <p:cNvPr id="15" name="Rectangle 14"/>
          <p:cNvSpPr/>
          <p:nvPr/>
        </p:nvSpPr>
        <p:spPr>
          <a:xfrm>
            <a:off x="7262995" y="11968426"/>
            <a:ext cx="9086141" cy="461665"/>
          </a:xfrm>
          <a:prstGeom prst="rect">
            <a:avLst/>
          </a:prstGeom>
        </p:spPr>
        <p:txBody>
          <a:bodyPr wrap="none">
            <a:spAutoFit/>
          </a:bodyPr>
          <a:lstStyle/>
          <a:p>
            <a:r>
              <a:rPr lang="fr-FR" dirty="0">
                <a:hlinkClick r:id="rId8"/>
              </a:rPr>
              <a:t>Opération Cactus - Assistance aux victimes de </a:t>
            </a:r>
            <a:r>
              <a:rPr lang="fr-FR" dirty="0" err="1">
                <a:hlinkClick r:id="rId8"/>
              </a:rPr>
              <a:t>cybermalveillance</a:t>
            </a:r>
            <a:endParaRPr lang="fr-FR" dirty="0"/>
          </a:p>
        </p:txBody>
      </p:sp>
    </p:spTree>
    <p:custDataLst>
      <p:tags r:id="rId1"/>
    </p:custDataLst>
    <p:extLst>
      <p:ext uri="{BB962C8B-B14F-4D97-AF65-F5344CB8AC3E}">
        <p14:creationId xmlns:p14="http://schemas.microsoft.com/office/powerpoint/2010/main" val="4096864272"/>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8D7D78-510E-63F4-0038-ADDC2E5F0E73}"/>
              </a:ext>
            </a:extLst>
          </p:cNvPr>
          <p:cNvSpPr/>
          <p:nvPr/>
        </p:nvSpPr>
        <p:spPr>
          <a:xfrm>
            <a:off x="0" y="1548000"/>
            <a:ext cx="24430392" cy="12168000"/>
          </a:xfrm>
          <a:prstGeom prst="rect">
            <a:avLst/>
          </a:prstGeom>
          <a:solidFill>
            <a:srgbClr val="A1D6B3"/>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pic>
        <p:nvPicPr>
          <p:cNvPr id="3" name="Image 2">
            <a:extLst>
              <a:ext uri="{FF2B5EF4-FFF2-40B4-BE49-F238E27FC236}">
                <a16:creationId xmlns:a16="http://schemas.microsoft.com/office/drawing/2014/main" id="{BC40FF7C-402F-6956-CF33-4D79F88026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29948" y="6306416"/>
            <a:ext cx="6122728" cy="7409584"/>
          </a:xfrm>
          <a:prstGeom prst="rect">
            <a:avLst/>
          </a:prstGeom>
        </p:spPr>
      </p:pic>
      <p:sp>
        <p:nvSpPr>
          <p:cNvPr id="4" name="ZoneTexte 3">
            <a:extLst>
              <a:ext uri="{FF2B5EF4-FFF2-40B4-BE49-F238E27FC236}">
                <a16:creationId xmlns:a16="http://schemas.microsoft.com/office/drawing/2014/main" id="{9FDEDA99-3CE0-7F0C-1868-6FE5C45B06FA}"/>
              </a:ext>
            </a:extLst>
          </p:cNvPr>
          <p:cNvSpPr txBox="1"/>
          <p:nvPr/>
        </p:nvSpPr>
        <p:spPr>
          <a:xfrm>
            <a:off x="955065" y="2522152"/>
            <a:ext cx="22472494" cy="341632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7200" b="1" dirty="0">
                <a:solidFill>
                  <a:schemeClr val="bg1"/>
                </a:solidFill>
                <a:latin typeface="Marianne" panose="02000000000000000000" pitchFamily="2" charset="0"/>
              </a:rPr>
              <a:t>Question </a:t>
            </a:r>
            <a:r>
              <a:rPr lang="fr-FR" sz="7200" b="1" dirty="0" smtClean="0">
                <a:solidFill>
                  <a:schemeClr val="bg1"/>
                </a:solidFill>
                <a:latin typeface="Marianne" panose="02000000000000000000" pitchFamily="2" charset="0"/>
              </a:rPr>
              <a:t>N°6</a:t>
            </a:r>
            <a:endParaRPr lang="fr-FR" sz="7200" b="1" dirty="0">
              <a:solidFill>
                <a:schemeClr val="bg1"/>
              </a:solidFill>
              <a:latin typeface="Marianne" panose="02000000000000000000" pitchFamily="2" charset="0"/>
            </a:endParaRPr>
          </a:p>
          <a:p>
            <a:endParaRPr lang="fr-FR" sz="7200" b="1" dirty="0" smtClean="0">
              <a:solidFill>
                <a:schemeClr val="bg1"/>
              </a:solidFill>
              <a:latin typeface="Marianne" panose="02000000000000000000" pitchFamily="2" charset="0"/>
            </a:endParaRPr>
          </a:p>
          <a:p>
            <a:r>
              <a:rPr lang="fr-FR" sz="7200" b="1" dirty="0" smtClean="0">
                <a:solidFill>
                  <a:schemeClr val="bg1"/>
                </a:solidFill>
                <a:latin typeface="Marianne" panose="02000000000000000000" pitchFamily="2" charset="0"/>
              </a:rPr>
              <a:t>Que faire en cas d’attaque et les risques légaux ?</a:t>
            </a:r>
            <a:endParaRPr lang="fr-FR" sz="7200" b="1" dirty="0">
              <a:solidFill>
                <a:schemeClr val="bg1"/>
              </a:solidFill>
              <a:latin typeface="Marianne" panose="02000000000000000000" pitchFamily="2" charset="0"/>
            </a:endParaRPr>
          </a:p>
        </p:txBody>
      </p:sp>
    </p:spTree>
    <p:custDataLst>
      <p:tags r:id="rId1"/>
    </p:custDataLst>
    <p:extLst>
      <p:ext uri="{BB962C8B-B14F-4D97-AF65-F5344CB8AC3E}">
        <p14:creationId xmlns:p14="http://schemas.microsoft.com/office/powerpoint/2010/main" val="4140921992"/>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Réagir aux cyberattaques</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14" name="ZoneTexte 13">
            <a:extLst>
              <a:ext uri="{FF2B5EF4-FFF2-40B4-BE49-F238E27FC236}">
                <a16:creationId xmlns:a16="http://schemas.microsoft.com/office/drawing/2014/main" id="{BADE86D0-4D94-AC6C-A212-53A25A7364C1}"/>
              </a:ext>
            </a:extLst>
          </p:cNvPr>
          <p:cNvSpPr txBox="1"/>
          <p:nvPr/>
        </p:nvSpPr>
        <p:spPr>
          <a:xfrm>
            <a:off x="1262191" y="3394038"/>
            <a:ext cx="21118838" cy="254441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lnSpc>
                <a:spcPct val="114000"/>
              </a:lnSpc>
            </a:pPr>
            <a:r>
              <a:rPr lang="fr-FR" sz="4800" b="1" dirty="0">
                <a:solidFill>
                  <a:srgbClr val="233B7E"/>
                </a:solidFill>
                <a:latin typeface="Marianne" panose="02000000000000000000" pitchFamily="2" charset="0"/>
              </a:rPr>
              <a:t>Une fois qu’une cyberattaque est détectée, l’objectif est de limiter son ampleur et de permettre un retour à la normale tout en prévenant le risque de nouvelles cyberattaques dans le futur.</a:t>
            </a:r>
          </a:p>
        </p:txBody>
      </p:sp>
      <p:pic>
        <p:nvPicPr>
          <p:cNvPr id="10" name="Image 9">
            <a:extLst>
              <a:ext uri="{FF2B5EF4-FFF2-40B4-BE49-F238E27FC236}">
                <a16:creationId xmlns:a16="http://schemas.microsoft.com/office/drawing/2014/main" id="{8DB370FB-9984-D117-1C95-4278BA999C2D}"/>
              </a:ext>
            </a:extLst>
          </p:cNvPr>
          <p:cNvPicPr>
            <a:picLocks noChangeAspect="1"/>
          </p:cNvPicPr>
          <p:nvPr/>
        </p:nvPicPr>
        <p:blipFill>
          <a:blip r:embed="rId4"/>
          <a:stretch>
            <a:fillRect/>
          </a:stretch>
        </p:blipFill>
        <p:spPr>
          <a:xfrm>
            <a:off x="1262190" y="933438"/>
            <a:ext cx="1092687" cy="1082931"/>
          </a:xfrm>
          <a:prstGeom prst="rect">
            <a:avLst/>
          </a:prstGeom>
        </p:spPr>
      </p:pic>
      <p:sp>
        <p:nvSpPr>
          <p:cNvPr id="4" name="Rectangle 3"/>
          <p:cNvSpPr/>
          <p:nvPr/>
        </p:nvSpPr>
        <p:spPr>
          <a:xfrm>
            <a:off x="3385140" y="6399281"/>
            <a:ext cx="20529937" cy="5078313"/>
          </a:xfrm>
          <a:prstGeom prst="rect">
            <a:avLst/>
          </a:prstGeom>
        </p:spPr>
        <p:txBody>
          <a:bodyPr wrap="square">
            <a:spAutoFit/>
          </a:bodyPr>
          <a:lstStyle/>
          <a:p>
            <a:pPr algn="l"/>
            <a:r>
              <a:rPr lang="fr-FR" sz="5400" b="1" dirty="0">
                <a:solidFill>
                  <a:srgbClr val="5C5C5C"/>
                </a:solidFill>
                <a:latin typeface="Lato" panose="020F0502020204030203" pitchFamily="34" charset="0"/>
              </a:rPr>
              <a:t>Vous êtes victime ou pensez être victime </a:t>
            </a:r>
            <a:r>
              <a:rPr lang="fr-FR" sz="5400" dirty="0">
                <a:solidFill>
                  <a:srgbClr val="5C5C5C"/>
                </a:solidFill>
                <a:latin typeface="Lato" panose="020F0502020204030203" pitchFamily="34" charset="0"/>
              </a:rPr>
              <a:t>d’un </a:t>
            </a:r>
            <a:r>
              <a:rPr lang="fr-FR" sz="5400" b="1" dirty="0">
                <a:solidFill>
                  <a:srgbClr val="5C5C5C"/>
                </a:solidFill>
                <a:latin typeface="Lato" panose="020F0502020204030203" pitchFamily="34" charset="0"/>
              </a:rPr>
              <a:t>acte malveillant en ligne</a:t>
            </a:r>
            <a:r>
              <a:rPr lang="fr-FR" sz="5400" dirty="0">
                <a:solidFill>
                  <a:srgbClr val="5C5C5C"/>
                </a:solidFill>
                <a:latin typeface="Lato" panose="020F0502020204030203" pitchFamily="34" charset="0"/>
              </a:rPr>
              <a:t> (virus, hameçonnage, arnaque bancaire…) ?</a:t>
            </a:r>
            <a:r>
              <a:rPr lang="fr-FR" sz="5400" dirty="0"/>
              <a:t/>
            </a:r>
            <a:br>
              <a:rPr lang="fr-FR" sz="5400" dirty="0"/>
            </a:br>
            <a:endParaRPr lang="fr-FR" sz="5400" dirty="0"/>
          </a:p>
          <a:p>
            <a:pPr algn="l"/>
            <a:r>
              <a:rPr lang="fr-FR" sz="5400" dirty="0">
                <a:solidFill>
                  <a:srgbClr val="5C5C5C"/>
                </a:solidFill>
                <a:latin typeface="Lato" panose="020F0502020204030203" pitchFamily="34" charset="0"/>
              </a:rPr>
              <a:t>Rendez-vous sur l’</a:t>
            </a:r>
            <a:r>
              <a:rPr lang="fr-FR" sz="5400" b="1" dirty="0">
                <a:solidFill>
                  <a:srgbClr val="5C5C5C"/>
                </a:solidFill>
                <a:latin typeface="Lato" panose="020F0502020204030203" pitchFamily="34" charset="0"/>
              </a:rPr>
              <a:t>outil de diagnostic et d’assistance en ligne</a:t>
            </a:r>
            <a:r>
              <a:rPr lang="fr-FR" sz="5400" dirty="0">
                <a:solidFill>
                  <a:srgbClr val="5C5C5C"/>
                </a:solidFill>
                <a:latin typeface="Lato" panose="020F0502020204030203" pitchFamily="34" charset="0"/>
              </a:rPr>
              <a:t> </a:t>
            </a:r>
          </a:p>
          <a:p>
            <a:pPr algn="l"/>
            <a:endParaRPr lang="fr-FR" sz="5400" u="sng" dirty="0">
              <a:solidFill>
                <a:srgbClr val="5C5C5C"/>
              </a:solidFill>
              <a:latin typeface="Lato" panose="020F0502020204030203" pitchFamily="34" charset="0"/>
              <a:hlinkClick r:id="rId5"/>
            </a:endParaRPr>
          </a:p>
          <a:p>
            <a:r>
              <a:rPr lang="fr-FR" sz="5400" u="sng" dirty="0">
                <a:latin typeface="Lato" panose="020F0502020204030203" pitchFamily="34" charset="0"/>
                <a:hlinkClick r:id="rId5"/>
              </a:rPr>
              <a:t>17Cyber.go</a:t>
            </a:r>
            <a:r>
              <a:rPr lang="fr-FR" sz="5400" u="sng" dirty="0">
                <a:latin typeface="Lato" panose="020F0502020204030203" pitchFamily="34" charset="0"/>
                <a:hlinkClick r:id="rId6"/>
              </a:rPr>
              <a:t>uv.fr</a:t>
            </a:r>
            <a:endParaRPr lang="fr-FR" sz="5400" dirty="0"/>
          </a:p>
        </p:txBody>
      </p:sp>
      <p:pic>
        <p:nvPicPr>
          <p:cNvPr id="8" name="Image 7"/>
          <p:cNvPicPr>
            <a:picLocks noChangeAspect="1"/>
          </p:cNvPicPr>
          <p:nvPr/>
        </p:nvPicPr>
        <p:blipFill>
          <a:blip r:embed="rId7"/>
          <a:stretch>
            <a:fillRect/>
          </a:stretch>
        </p:blipFill>
        <p:spPr>
          <a:xfrm>
            <a:off x="231925" y="6399281"/>
            <a:ext cx="3153215" cy="2248214"/>
          </a:xfrm>
          <a:prstGeom prst="rect">
            <a:avLst/>
          </a:prstGeom>
        </p:spPr>
      </p:pic>
      <p:sp>
        <p:nvSpPr>
          <p:cNvPr id="15" name="Rectangle 14"/>
          <p:cNvSpPr/>
          <p:nvPr/>
        </p:nvSpPr>
        <p:spPr>
          <a:xfrm>
            <a:off x="7648929" y="12882826"/>
            <a:ext cx="9086141" cy="461665"/>
          </a:xfrm>
          <a:prstGeom prst="rect">
            <a:avLst/>
          </a:prstGeom>
        </p:spPr>
        <p:txBody>
          <a:bodyPr wrap="none">
            <a:spAutoFit/>
          </a:bodyPr>
          <a:lstStyle/>
          <a:p>
            <a:r>
              <a:rPr lang="fr-FR" dirty="0">
                <a:hlinkClick r:id="rId8"/>
              </a:rPr>
              <a:t>Opération Cactus - Assistance aux victimes de </a:t>
            </a:r>
            <a:r>
              <a:rPr lang="fr-FR" dirty="0" err="1">
                <a:hlinkClick r:id="rId8"/>
              </a:rPr>
              <a:t>cybermalveillance</a:t>
            </a:r>
            <a:endParaRPr lang="fr-FR" dirty="0"/>
          </a:p>
        </p:txBody>
      </p:sp>
    </p:spTree>
    <p:custDataLst>
      <p:tags r:id="rId1"/>
    </p:custDataLst>
    <p:extLst>
      <p:ext uri="{BB962C8B-B14F-4D97-AF65-F5344CB8AC3E}">
        <p14:creationId xmlns:p14="http://schemas.microsoft.com/office/powerpoint/2010/main" val="1878866140"/>
      </p:ext>
    </p:extLst>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smtClean="0">
                <a:solidFill>
                  <a:schemeClr val="bg1">
                    <a:lumMod val="65000"/>
                  </a:schemeClr>
                </a:solidFill>
              </a:rPr>
              <a:t>Risques pénaux</a:t>
            </a:r>
            <a:endParaRPr lang="fr-FR" sz="4000" dirty="0">
              <a:solidFill>
                <a:schemeClr val="bg1">
                  <a:lumMod val="65000"/>
                </a:schemeClr>
              </a:solidFill>
            </a:endParaRP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8DB370FB-9984-D117-1C95-4278BA999C2D}"/>
              </a:ext>
            </a:extLst>
          </p:cNvPr>
          <p:cNvPicPr>
            <a:picLocks noChangeAspect="1"/>
          </p:cNvPicPr>
          <p:nvPr/>
        </p:nvPicPr>
        <p:blipFill>
          <a:blip r:embed="rId4"/>
          <a:stretch>
            <a:fillRect/>
          </a:stretch>
        </p:blipFill>
        <p:spPr>
          <a:xfrm>
            <a:off x="1262190" y="933438"/>
            <a:ext cx="1092687" cy="1082931"/>
          </a:xfrm>
          <a:prstGeom prst="rect">
            <a:avLst/>
          </a:prstGeom>
        </p:spPr>
      </p:pic>
      <p:sp>
        <p:nvSpPr>
          <p:cNvPr id="4" name="Rectangle 3"/>
          <p:cNvSpPr/>
          <p:nvPr/>
        </p:nvSpPr>
        <p:spPr>
          <a:xfrm>
            <a:off x="2001008" y="3995678"/>
            <a:ext cx="20686784" cy="6186309"/>
          </a:xfrm>
          <a:prstGeom prst="rect">
            <a:avLst/>
          </a:prstGeom>
        </p:spPr>
        <p:txBody>
          <a:bodyPr wrap="square">
            <a:spAutoFit/>
          </a:bodyPr>
          <a:lstStyle/>
          <a:p>
            <a:pPr algn="just"/>
            <a:r>
              <a:rPr lang="fr-FR" sz="4400" dirty="0">
                <a:solidFill>
                  <a:srgbClr val="5C5C5C"/>
                </a:solidFill>
                <a:latin typeface="Lato" panose="020F0502020204030203" pitchFamily="34" charset="0"/>
              </a:rPr>
              <a:t>Vos mots de passe peuvent être utilisés en votre nom (usurpation d’identité) pour commettre des actes </a:t>
            </a:r>
            <a:r>
              <a:rPr lang="fr-FR" sz="4400" dirty="0" smtClean="0">
                <a:solidFill>
                  <a:srgbClr val="5C5C5C"/>
                </a:solidFill>
                <a:latin typeface="Lato" panose="020F0502020204030203" pitchFamily="34" charset="0"/>
              </a:rPr>
              <a:t>illégaux. </a:t>
            </a:r>
          </a:p>
          <a:p>
            <a:pPr algn="just"/>
            <a:r>
              <a:rPr lang="fr-FR" sz="4400" i="1" dirty="0" smtClean="0">
                <a:solidFill>
                  <a:srgbClr val="5C5C5C"/>
                </a:solidFill>
                <a:latin typeface="Lato" panose="020F0502020204030203" pitchFamily="34" charset="0"/>
              </a:rPr>
              <a:t>Vous n’êtes pas responsables des actes commis </a:t>
            </a:r>
            <a:r>
              <a:rPr lang="fr-FR" sz="4400" dirty="0">
                <a:solidFill>
                  <a:srgbClr val="5C5C5C"/>
                </a:solidFill>
                <a:latin typeface="Lato" panose="020F0502020204030203" pitchFamily="34" charset="0"/>
              </a:rPr>
              <a:t>mais dans l’attente de l’identification de l’auteur de l’usurpation </a:t>
            </a:r>
            <a:r>
              <a:rPr lang="fr-FR" sz="4400" dirty="0" smtClean="0">
                <a:solidFill>
                  <a:srgbClr val="5C5C5C"/>
                </a:solidFill>
                <a:latin typeface="Lato" panose="020F0502020204030203" pitchFamily="34" charset="0"/>
              </a:rPr>
              <a:t>vous pouvez risquer des amendes</a:t>
            </a:r>
            <a:r>
              <a:rPr lang="fr-FR" sz="4400" dirty="0" smtClean="0">
                <a:solidFill>
                  <a:srgbClr val="5C5C5C"/>
                </a:solidFill>
                <a:latin typeface="Lato" panose="020F0502020204030203" pitchFamily="34" charset="0"/>
              </a:rPr>
              <a:t>.</a:t>
            </a:r>
            <a:endParaRPr lang="fr-FR" sz="4400" dirty="0">
              <a:solidFill>
                <a:srgbClr val="5C5C5C"/>
              </a:solidFill>
              <a:latin typeface="Lato" panose="020F0502020204030203" pitchFamily="34" charset="0"/>
            </a:endParaRPr>
          </a:p>
          <a:p>
            <a:pPr algn="just"/>
            <a:endParaRPr lang="fr-FR" sz="4400" b="1" dirty="0">
              <a:solidFill>
                <a:srgbClr val="5C5C5C"/>
              </a:solidFill>
              <a:latin typeface="Lato" panose="020F0502020204030203" pitchFamily="34" charset="0"/>
            </a:endParaRPr>
          </a:p>
          <a:p>
            <a:pPr algn="just"/>
            <a:r>
              <a:rPr lang="fr-FR" sz="4400" dirty="0">
                <a:solidFill>
                  <a:srgbClr val="5C5C5C"/>
                </a:solidFill>
                <a:latin typeface="Lato" panose="020F0502020204030203" pitchFamily="34" charset="0"/>
              </a:rPr>
              <a:t>Pirater un système </a:t>
            </a:r>
            <a:r>
              <a:rPr lang="fr-FR" sz="4400" dirty="0" smtClean="0">
                <a:solidFill>
                  <a:srgbClr val="5C5C5C"/>
                </a:solidFill>
                <a:latin typeface="Lato" panose="020F0502020204030203" pitchFamily="34" charset="0"/>
              </a:rPr>
              <a:t>informatique (atteinte aux systèmes de traitement automatisé des données ou STAD) </a:t>
            </a:r>
            <a:r>
              <a:rPr lang="fr-FR" sz="4400" dirty="0">
                <a:solidFill>
                  <a:srgbClr val="5C5C5C"/>
                </a:solidFill>
                <a:latin typeface="Lato" panose="020F0502020204030203" pitchFamily="34" charset="0"/>
              </a:rPr>
              <a:t>: risque d’une peine pouvant aller jusqu’à 10 ans d’emprisonnement, un piratage laisse toujours des traces exploitables par les enquêteurs.</a:t>
            </a:r>
            <a:endParaRPr lang="fr-FR" sz="4400" dirty="0"/>
          </a:p>
        </p:txBody>
      </p:sp>
    </p:spTree>
    <p:custDataLst>
      <p:tags r:id="rId1"/>
    </p:custDataLst>
    <p:extLst>
      <p:ext uri="{BB962C8B-B14F-4D97-AF65-F5344CB8AC3E}">
        <p14:creationId xmlns:p14="http://schemas.microsoft.com/office/powerpoint/2010/main" val="1030220164"/>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smtClean="0">
                <a:solidFill>
                  <a:schemeClr val="bg1">
                    <a:lumMod val="65000"/>
                  </a:schemeClr>
                </a:solidFill>
              </a:rPr>
              <a:t>Risques pénaux</a:t>
            </a:r>
            <a:endParaRPr lang="fr-FR" sz="4000" dirty="0">
              <a:solidFill>
                <a:schemeClr val="bg1">
                  <a:lumMod val="65000"/>
                </a:schemeClr>
              </a:solidFill>
            </a:endParaRP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8DB370FB-9984-D117-1C95-4278BA999C2D}"/>
              </a:ext>
            </a:extLst>
          </p:cNvPr>
          <p:cNvPicPr>
            <a:picLocks noChangeAspect="1"/>
          </p:cNvPicPr>
          <p:nvPr/>
        </p:nvPicPr>
        <p:blipFill>
          <a:blip r:embed="rId4"/>
          <a:stretch>
            <a:fillRect/>
          </a:stretch>
        </p:blipFill>
        <p:spPr>
          <a:xfrm>
            <a:off x="1262190" y="933438"/>
            <a:ext cx="1092687" cy="1082931"/>
          </a:xfrm>
          <a:prstGeom prst="rect">
            <a:avLst/>
          </a:prstGeom>
        </p:spPr>
      </p:pic>
      <p:sp>
        <p:nvSpPr>
          <p:cNvPr id="4" name="Rectangle 3"/>
          <p:cNvSpPr/>
          <p:nvPr/>
        </p:nvSpPr>
        <p:spPr>
          <a:xfrm>
            <a:off x="2633790" y="1674618"/>
            <a:ext cx="20686784" cy="2123658"/>
          </a:xfrm>
          <a:prstGeom prst="rect">
            <a:avLst/>
          </a:prstGeom>
        </p:spPr>
        <p:txBody>
          <a:bodyPr wrap="square">
            <a:spAutoFit/>
          </a:bodyPr>
          <a:lstStyle/>
          <a:p>
            <a:pPr algn="just"/>
            <a:r>
              <a:rPr lang="fr-FR" sz="4400" dirty="0" smtClean="0">
                <a:solidFill>
                  <a:srgbClr val="5C5C5C"/>
                </a:solidFill>
                <a:latin typeface="Lato" panose="020F0502020204030203" pitchFamily="34" charset="0"/>
              </a:rPr>
              <a:t>Les </a:t>
            </a:r>
            <a:r>
              <a:rPr lang="fr-FR" sz="4400" dirty="0">
                <a:solidFill>
                  <a:srgbClr val="5C5C5C"/>
                </a:solidFill>
                <a:latin typeface="Lato" panose="020F0502020204030203" pitchFamily="34" charset="0"/>
              </a:rPr>
              <a:t>atteintes aux systèmes de traitement automatisé de données (STAD) sont des infractions informatiques. </a:t>
            </a:r>
            <a:endParaRPr lang="fr-FR" sz="4400" dirty="0" smtClean="0">
              <a:solidFill>
                <a:srgbClr val="5C5C5C"/>
              </a:solidFill>
              <a:latin typeface="Lato" panose="020F0502020204030203" pitchFamily="34" charset="0"/>
            </a:endParaRPr>
          </a:p>
          <a:p>
            <a:pPr algn="just"/>
            <a:endParaRPr lang="fr-FR" sz="4400" b="1" dirty="0" smtClean="0">
              <a:solidFill>
                <a:srgbClr val="5C5C5C"/>
              </a:solidFill>
              <a:latin typeface="Lato" panose="020F0502020204030203" pitchFamily="34" charset="0"/>
            </a:endParaRPr>
          </a:p>
        </p:txBody>
      </p:sp>
      <p:pic>
        <p:nvPicPr>
          <p:cNvPr id="1026" name="Image 4" descr="image00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95941" y="3254982"/>
            <a:ext cx="18624240" cy="10461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626935363"/>
      </p:ext>
    </p:extLst>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smtClean="0">
                <a:solidFill>
                  <a:schemeClr val="bg1">
                    <a:lumMod val="65000"/>
                  </a:schemeClr>
                </a:solidFill>
              </a:rPr>
              <a:t>Risques pénaux</a:t>
            </a:r>
            <a:endParaRPr lang="fr-FR" sz="4000" dirty="0">
              <a:solidFill>
                <a:schemeClr val="bg1">
                  <a:lumMod val="65000"/>
                </a:schemeClr>
              </a:solidFill>
            </a:endParaRP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8DB370FB-9984-D117-1C95-4278BA999C2D}"/>
              </a:ext>
            </a:extLst>
          </p:cNvPr>
          <p:cNvPicPr>
            <a:picLocks noChangeAspect="1"/>
          </p:cNvPicPr>
          <p:nvPr/>
        </p:nvPicPr>
        <p:blipFill>
          <a:blip r:embed="rId4"/>
          <a:stretch>
            <a:fillRect/>
          </a:stretch>
        </p:blipFill>
        <p:spPr>
          <a:xfrm>
            <a:off x="1262190" y="933438"/>
            <a:ext cx="1092687" cy="1082931"/>
          </a:xfrm>
          <a:prstGeom prst="rect">
            <a:avLst/>
          </a:prstGeom>
        </p:spPr>
      </p:pic>
      <p:sp>
        <p:nvSpPr>
          <p:cNvPr id="4" name="Rectangle 3"/>
          <p:cNvSpPr/>
          <p:nvPr/>
        </p:nvSpPr>
        <p:spPr>
          <a:xfrm>
            <a:off x="2633790" y="1674618"/>
            <a:ext cx="20686784" cy="1446550"/>
          </a:xfrm>
          <a:prstGeom prst="rect">
            <a:avLst/>
          </a:prstGeom>
        </p:spPr>
        <p:txBody>
          <a:bodyPr wrap="square">
            <a:spAutoFit/>
          </a:bodyPr>
          <a:lstStyle/>
          <a:p>
            <a:pPr algn="just"/>
            <a:r>
              <a:rPr lang="fr-FR" sz="4400" dirty="0" smtClean="0">
                <a:solidFill>
                  <a:srgbClr val="5C5C5C"/>
                </a:solidFill>
                <a:latin typeface="Lato" panose="020F0502020204030203" pitchFamily="34" charset="0"/>
              </a:rPr>
              <a:t>Harcèlement en ligne (de votre fait ou agissant en votre nom)</a:t>
            </a:r>
            <a:endParaRPr lang="fr-FR" sz="4400" dirty="0" smtClean="0">
              <a:solidFill>
                <a:srgbClr val="5C5C5C"/>
              </a:solidFill>
              <a:latin typeface="Lato" panose="020F0502020204030203" pitchFamily="34" charset="0"/>
            </a:endParaRPr>
          </a:p>
          <a:p>
            <a:pPr algn="just"/>
            <a:endParaRPr lang="fr-FR" sz="4400" b="1" dirty="0" smtClean="0">
              <a:solidFill>
                <a:srgbClr val="5C5C5C"/>
              </a:solidFill>
              <a:latin typeface="Lato" panose="020F0502020204030203" pitchFamily="34" charset="0"/>
            </a:endParaRPr>
          </a:p>
        </p:txBody>
      </p:sp>
      <p:pic>
        <p:nvPicPr>
          <p:cNvPr id="2050" name="Image 2" descr="image00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680" y="2736447"/>
            <a:ext cx="17982640" cy="9951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83394336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8D7D78-510E-63F4-0038-ADDC2E5F0E73}"/>
              </a:ext>
            </a:extLst>
          </p:cNvPr>
          <p:cNvSpPr/>
          <p:nvPr/>
        </p:nvSpPr>
        <p:spPr>
          <a:xfrm>
            <a:off x="0" y="1548000"/>
            <a:ext cx="24430392" cy="12168000"/>
          </a:xfrm>
          <a:prstGeom prst="rect">
            <a:avLst/>
          </a:prstGeom>
          <a:solidFill>
            <a:srgbClr val="81A784"/>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sp>
        <p:nvSpPr>
          <p:cNvPr id="2" name="ZoneTexte 1"/>
          <p:cNvSpPr txBox="1"/>
          <p:nvPr/>
        </p:nvSpPr>
        <p:spPr>
          <a:xfrm>
            <a:off x="2955262" y="5870598"/>
            <a:ext cx="18473475" cy="2934137"/>
          </a:xfrm>
          <a:prstGeom prst="rect">
            <a:avLst/>
          </a:prstGeom>
          <a:solidFill>
            <a:srgbClr val="81A784"/>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r>
              <a:rPr kumimoji="0" lang="fr-FR" sz="8800" b="1" i="0" u="none" strike="noStrike" cap="none" spc="0" normalizeH="0" baseline="0" dirty="0">
                <a:ln>
                  <a:noFill/>
                </a:ln>
                <a:solidFill>
                  <a:schemeClr val="bg1"/>
                </a:solidFill>
                <a:effectLst/>
                <a:uFillTx/>
                <a:latin typeface="+mj-lt"/>
                <a:ea typeface="+mj-ea"/>
                <a:cs typeface="+mj-cs"/>
                <a:sym typeface="Helvetica Neue"/>
              </a:rPr>
              <a:t>Question n°1</a:t>
            </a:r>
          </a:p>
          <a:p>
            <a:pPr marL="0" marR="0" indent="0" algn="ctr" defTabSz="2438337" rtl="0" fontAlgn="auto" latinLnBrk="0" hangingPunct="0">
              <a:lnSpc>
                <a:spcPct val="100000"/>
              </a:lnSpc>
              <a:spcBef>
                <a:spcPts val="0"/>
              </a:spcBef>
              <a:spcAft>
                <a:spcPts val="0"/>
              </a:spcAft>
              <a:buClrTx/>
              <a:buSzTx/>
              <a:buFontTx/>
              <a:buNone/>
              <a:tabLst/>
            </a:pPr>
            <a:r>
              <a:rPr kumimoji="0" lang="fr-FR" sz="9600" i="0" u="none" strike="noStrike" cap="none" spc="0" normalizeH="0" baseline="0" dirty="0">
                <a:ln>
                  <a:noFill/>
                </a:ln>
                <a:solidFill>
                  <a:schemeClr val="bg1"/>
                </a:solidFill>
                <a:effectLst/>
                <a:uFillTx/>
                <a:latin typeface="+mj-lt"/>
                <a:ea typeface="+mj-ea"/>
                <a:cs typeface="+mj-cs"/>
                <a:sym typeface="Helvetica Neue"/>
              </a:rPr>
              <a:t>Qu’est-ce</a:t>
            </a:r>
            <a:r>
              <a:rPr kumimoji="0" lang="fr-FR" sz="9600" i="0" u="none" strike="noStrike" cap="none" spc="0" normalizeH="0" dirty="0">
                <a:ln>
                  <a:noFill/>
                </a:ln>
                <a:solidFill>
                  <a:schemeClr val="bg1"/>
                </a:solidFill>
                <a:effectLst/>
                <a:uFillTx/>
                <a:latin typeface="+mj-lt"/>
                <a:ea typeface="+mj-ea"/>
                <a:cs typeface="+mj-cs"/>
                <a:sym typeface="Helvetica Neue"/>
              </a:rPr>
              <a:t> que la cybersécurité ?</a:t>
            </a:r>
            <a:endParaRPr kumimoji="0" lang="fr-FR" sz="9600" i="0" u="none" strike="noStrike" cap="none" spc="0" normalizeH="0" baseline="0" dirty="0">
              <a:ln>
                <a:noFill/>
              </a:ln>
              <a:solidFill>
                <a:schemeClr val="bg1"/>
              </a:solidFill>
              <a:effectLst/>
              <a:uFillTx/>
              <a:latin typeface="+mj-lt"/>
              <a:ea typeface="+mj-ea"/>
              <a:cs typeface="+mj-cs"/>
              <a:sym typeface="Helvetica Neue"/>
            </a:endParaRPr>
          </a:p>
        </p:txBody>
      </p:sp>
    </p:spTree>
    <p:custDataLst>
      <p:tags r:id="rId1"/>
    </p:custDataLst>
    <p:extLst>
      <p:ext uri="{BB962C8B-B14F-4D97-AF65-F5344CB8AC3E}">
        <p14:creationId xmlns:p14="http://schemas.microsoft.com/office/powerpoint/2010/main" val="3940703025"/>
      </p:ext>
    </p:extLst>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smtClean="0">
                <a:solidFill>
                  <a:schemeClr val="bg1">
                    <a:lumMod val="65000"/>
                  </a:schemeClr>
                </a:solidFill>
              </a:rPr>
              <a:t>Risques pénaux</a:t>
            </a:r>
            <a:endParaRPr lang="fr-FR" sz="4000" dirty="0">
              <a:solidFill>
                <a:schemeClr val="bg1">
                  <a:lumMod val="65000"/>
                </a:schemeClr>
              </a:solidFill>
            </a:endParaRP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pic>
        <p:nvPicPr>
          <p:cNvPr id="10" name="Image 9">
            <a:extLst>
              <a:ext uri="{FF2B5EF4-FFF2-40B4-BE49-F238E27FC236}">
                <a16:creationId xmlns:a16="http://schemas.microsoft.com/office/drawing/2014/main" id="{8DB370FB-9984-D117-1C95-4278BA999C2D}"/>
              </a:ext>
            </a:extLst>
          </p:cNvPr>
          <p:cNvPicPr>
            <a:picLocks noChangeAspect="1"/>
          </p:cNvPicPr>
          <p:nvPr/>
        </p:nvPicPr>
        <p:blipFill>
          <a:blip r:embed="rId4"/>
          <a:stretch>
            <a:fillRect/>
          </a:stretch>
        </p:blipFill>
        <p:spPr>
          <a:xfrm>
            <a:off x="1262190" y="933438"/>
            <a:ext cx="1092687" cy="1082931"/>
          </a:xfrm>
          <a:prstGeom prst="rect">
            <a:avLst/>
          </a:prstGeom>
        </p:spPr>
      </p:pic>
      <p:sp>
        <p:nvSpPr>
          <p:cNvPr id="4" name="Rectangle 3"/>
          <p:cNvSpPr/>
          <p:nvPr/>
        </p:nvSpPr>
        <p:spPr>
          <a:xfrm>
            <a:off x="2633790" y="1674618"/>
            <a:ext cx="20686784" cy="1446550"/>
          </a:xfrm>
          <a:prstGeom prst="rect">
            <a:avLst/>
          </a:prstGeom>
        </p:spPr>
        <p:txBody>
          <a:bodyPr wrap="square">
            <a:spAutoFit/>
          </a:bodyPr>
          <a:lstStyle/>
          <a:p>
            <a:pPr algn="just"/>
            <a:r>
              <a:rPr lang="fr-FR" sz="4400" dirty="0" smtClean="0">
                <a:solidFill>
                  <a:srgbClr val="5C5C5C"/>
                </a:solidFill>
                <a:latin typeface="Lato" panose="020F0502020204030203" pitchFamily="34" charset="0"/>
              </a:rPr>
              <a:t>Injures en ligne (de votre fait ou agissant en votre nom)</a:t>
            </a:r>
            <a:endParaRPr lang="fr-FR" sz="4400" dirty="0" smtClean="0">
              <a:solidFill>
                <a:srgbClr val="5C5C5C"/>
              </a:solidFill>
              <a:latin typeface="Lato" panose="020F0502020204030203" pitchFamily="34" charset="0"/>
            </a:endParaRPr>
          </a:p>
          <a:p>
            <a:pPr algn="just"/>
            <a:endParaRPr lang="fr-FR" sz="4400" b="1" dirty="0" smtClean="0">
              <a:solidFill>
                <a:srgbClr val="5C5C5C"/>
              </a:solidFill>
              <a:latin typeface="Lato" panose="020F0502020204030203" pitchFamily="34" charset="0"/>
            </a:endParaRPr>
          </a:p>
        </p:txBody>
      </p:sp>
      <p:pic>
        <p:nvPicPr>
          <p:cNvPr id="3074" name="Image 3" descr="image0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54877" y="2736447"/>
            <a:ext cx="18686639" cy="10462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065019093"/>
      </p:ext>
    </p:extLst>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ZoneTexte 9"/>
          <p:cNvSpPr txBox="1"/>
          <p:nvPr/>
        </p:nvSpPr>
        <p:spPr>
          <a:xfrm>
            <a:off x="2315042" y="2293884"/>
            <a:ext cx="20259208" cy="221598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91438" tIns="91438" rIns="91438" bIns="91438">
            <a:spAutoFit/>
          </a:bodyPr>
          <a:lstStyle>
            <a:lvl1pPr algn="l" defTabSz="1828800">
              <a:defRPr sz="6600">
                <a:solidFill>
                  <a:srgbClr val="3853CB"/>
                </a:solidFill>
                <a:latin typeface="Marianne-Regular"/>
                <a:ea typeface="Marianne-Regular"/>
                <a:cs typeface="Marianne-Regular"/>
                <a:sym typeface="Marianne-Regular"/>
              </a:defRPr>
            </a:lvl1pPr>
          </a:lstStyle>
          <a:p>
            <a:r>
              <a:rPr lang="fr-FR" dirty="0"/>
              <a:t>Opération cactus – Sensibiliser à la </a:t>
            </a:r>
            <a:r>
              <a:rPr lang="fr-FR" dirty="0" err="1"/>
              <a:t>cybersécurité</a:t>
            </a:r>
            <a:endParaRPr lang="fr-FR" dirty="0"/>
          </a:p>
          <a:p>
            <a:r>
              <a:rPr lang="fr-FR" dirty="0"/>
              <a:t>Phishing et info-</a:t>
            </a:r>
            <a:r>
              <a:rPr lang="fr-FR" dirty="0" err="1"/>
              <a:t>stealers</a:t>
            </a:r>
            <a:r>
              <a:rPr lang="fr-FR" dirty="0"/>
              <a:t> </a:t>
            </a:r>
          </a:p>
        </p:txBody>
      </p:sp>
      <p:sp>
        <p:nvSpPr>
          <p:cNvPr id="161" name="ZoneTexte 10"/>
          <p:cNvSpPr txBox="1"/>
          <p:nvPr/>
        </p:nvSpPr>
        <p:spPr>
          <a:xfrm>
            <a:off x="808892" y="4874948"/>
            <a:ext cx="22789662" cy="203132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tIns="91438" rIns="91438" bIns="91438">
            <a:spAutoFit/>
          </a:bodyPr>
          <a:lstStyle>
            <a:lvl1pPr algn="l" defTabSz="1828800">
              <a:defRPr sz="4000">
                <a:solidFill>
                  <a:srgbClr val="000000"/>
                </a:solidFill>
                <a:latin typeface="Marianne-Regular"/>
                <a:ea typeface="Marianne-Regular"/>
                <a:cs typeface="Marianne-Regular"/>
                <a:sym typeface="Marianne-Regular"/>
              </a:defRPr>
            </a:lvl1pPr>
          </a:lstStyle>
          <a:p>
            <a:r>
              <a:rPr lang="fr-FR" dirty="0"/>
              <a:t>Présentation inspirée du livret « former à la cybersécurité » du dispositif </a:t>
            </a:r>
            <a:r>
              <a:rPr lang="fr-FR" b="1" u="sng" dirty="0"/>
              <a:t>CyberEnJeux</a:t>
            </a:r>
            <a:r>
              <a:rPr lang="fr-FR" dirty="0"/>
              <a:t>, réalisé avec le laboratoire d’innovation de l’ANSSI.</a:t>
            </a:r>
          </a:p>
          <a:p>
            <a:r>
              <a:rPr lang="fr-FR" dirty="0"/>
              <a:t>Vous pouvez retrouver </a:t>
            </a:r>
            <a:r>
              <a:rPr lang="fr-FR" dirty="0">
                <a:hlinkClick r:id="rId4"/>
              </a:rPr>
              <a:t>le kit CyberEnJeux </a:t>
            </a:r>
            <a:r>
              <a:rPr lang="fr-FR" dirty="0"/>
              <a:t>ou contacter l’adresse </a:t>
            </a:r>
            <a:r>
              <a:rPr lang="fr-FR" dirty="0">
                <a:hlinkClick r:id="rId5"/>
              </a:rPr>
              <a:t>cyberenjeux@education.gouv.fr</a:t>
            </a:r>
            <a:r>
              <a:rPr lang="fr-FR" dirty="0"/>
              <a:t> </a:t>
            </a:r>
            <a:endParaRPr dirty="0"/>
          </a:p>
        </p:txBody>
      </p:sp>
      <p:pic>
        <p:nvPicPr>
          <p:cNvPr id="7" name="Image 8" descr="Image 8"/>
          <p:cNvPicPr>
            <a:picLocks noChangeAspect="1"/>
          </p:cNvPicPr>
          <p:nvPr/>
        </p:nvPicPr>
        <p:blipFill>
          <a:blip r:embed="rId6"/>
          <a:stretch>
            <a:fillRect/>
          </a:stretch>
        </p:blipFill>
        <p:spPr>
          <a:xfrm>
            <a:off x="19696153" y="10966810"/>
            <a:ext cx="4176449" cy="2008107"/>
          </a:xfrm>
          <a:prstGeom prst="rect">
            <a:avLst/>
          </a:prstGeom>
          <a:ln w="12700">
            <a:miter lim="400000"/>
          </a:ln>
        </p:spPr>
      </p:pic>
      <p:pic>
        <p:nvPicPr>
          <p:cNvPr id="6" name="Image 5"/>
          <p:cNvPicPr>
            <a:picLocks noChangeAspect="1"/>
          </p:cNvPicPr>
          <p:nvPr/>
        </p:nvPicPr>
        <p:blipFill>
          <a:blip r:embed="rId7"/>
          <a:stretch>
            <a:fillRect/>
          </a:stretch>
        </p:blipFill>
        <p:spPr>
          <a:xfrm>
            <a:off x="5530319" y="10666079"/>
            <a:ext cx="13828654" cy="2609568"/>
          </a:xfrm>
          <a:prstGeom prst="rect">
            <a:avLst/>
          </a:prstGeom>
        </p:spPr>
      </p:pic>
    </p:spTree>
    <p:custDataLst>
      <p:tags r:id="rId1"/>
    </p:custData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La cybersécurité</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14" name="ZoneTexte 13">
            <a:extLst>
              <a:ext uri="{FF2B5EF4-FFF2-40B4-BE49-F238E27FC236}">
                <a16:creationId xmlns:a16="http://schemas.microsoft.com/office/drawing/2014/main" id="{9FDEDA99-3CE0-7F0C-1868-6FE5C45B06FA}"/>
              </a:ext>
            </a:extLst>
          </p:cNvPr>
          <p:cNvSpPr txBox="1"/>
          <p:nvPr/>
        </p:nvSpPr>
        <p:spPr>
          <a:xfrm>
            <a:off x="1236768" y="4269706"/>
            <a:ext cx="21522894" cy="45243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7200" b="1" dirty="0">
                <a:solidFill>
                  <a:schemeClr val="bg2"/>
                </a:solidFill>
                <a:latin typeface="Marianne" panose="02000000000000000000" pitchFamily="2" charset="0"/>
              </a:rPr>
              <a:t>Définition</a:t>
            </a:r>
          </a:p>
          <a:p>
            <a:r>
              <a:rPr lang="fr-FR" sz="7200" dirty="0">
                <a:solidFill>
                  <a:schemeClr val="bg2"/>
                </a:solidFill>
                <a:latin typeface="Marianne" panose="02000000000000000000" pitchFamily="2" charset="0"/>
              </a:rPr>
              <a:t>La cybersécurité désigne l’ensemble des activités visant à protéger les données et les systèmes d’information contre les menaces issues du cyberespace.</a:t>
            </a:r>
          </a:p>
        </p:txBody>
      </p:sp>
      <p:pic>
        <p:nvPicPr>
          <p:cNvPr id="9" name="Image 8">
            <a:extLst>
              <a:ext uri="{FF2B5EF4-FFF2-40B4-BE49-F238E27FC236}">
                <a16:creationId xmlns:a16="http://schemas.microsoft.com/office/drawing/2014/main" id="{F4A4B171-63F5-37A9-9A9C-C269C36D2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68" y="928056"/>
            <a:ext cx="943616" cy="935913"/>
          </a:xfrm>
          <a:prstGeom prst="rect">
            <a:avLst/>
          </a:prstGeom>
        </p:spPr>
      </p:pic>
    </p:spTree>
    <p:custDataLst>
      <p:tags r:id="rId1"/>
    </p:custDataLst>
    <p:extLst>
      <p:ext uri="{BB962C8B-B14F-4D97-AF65-F5344CB8AC3E}">
        <p14:creationId xmlns:p14="http://schemas.microsoft.com/office/powerpoint/2010/main" val="3944587900"/>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La cybersécurité</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14" name="ZoneTexte 13">
            <a:extLst>
              <a:ext uri="{FF2B5EF4-FFF2-40B4-BE49-F238E27FC236}">
                <a16:creationId xmlns:a16="http://schemas.microsoft.com/office/drawing/2014/main" id="{9FDEDA99-3CE0-7F0C-1868-6FE5C45B06FA}"/>
              </a:ext>
            </a:extLst>
          </p:cNvPr>
          <p:cNvSpPr txBox="1"/>
          <p:nvPr/>
        </p:nvSpPr>
        <p:spPr>
          <a:xfrm>
            <a:off x="1236768" y="2896250"/>
            <a:ext cx="21522894" cy="378565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4800" b="1" dirty="0">
                <a:solidFill>
                  <a:schemeClr val="bg2"/>
                </a:solidFill>
                <a:latin typeface="Marianne" panose="02000000000000000000" pitchFamily="2" charset="0"/>
              </a:rPr>
              <a:t>On récapitule</a:t>
            </a:r>
          </a:p>
          <a:p>
            <a:pPr algn="l"/>
            <a:r>
              <a:rPr lang="fr-FR" sz="4800" b="1" dirty="0">
                <a:solidFill>
                  <a:schemeClr val="bg2"/>
                </a:solidFill>
                <a:latin typeface="Marianne" panose="02000000000000000000" pitchFamily="2" charset="0"/>
              </a:rPr>
              <a:t>La cybersécurité, c’est : </a:t>
            </a:r>
          </a:p>
          <a:p>
            <a:pPr algn="l"/>
            <a:r>
              <a:rPr lang="fr-FR" sz="4800" b="1" dirty="0">
                <a:solidFill>
                  <a:schemeClr val="bg2"/>
                </a:solidFill>
                <a:latin typeface="Marianne" panose="02000000000000000000" pitchFamily="2" charset="0"/>
              </a:rPr>
              <a:t>-Mettre en place toutes les initiatives pour que nos appareils et espaces numériques restent le plus protégés possible, </a:t>
            </a:r>
          </a:p>
          <a:p>
            <a:pPr algn="l"/>
            <a:r>
              <a:rPr lang="fr-FR" sz="4800" b="1" dirty="0">
                <a:solidFill>
                  <a:schemeClr val="bg2"/>
                </a:solidFill>
                <a:latin typeface="Marianne" panose="02000000000000000000" pitchFamily="2" charset="0"/>
              </a:rPr>
              <a:t>-Partager ces pratiques sûres autour de moi.</a:t>
            </a:r>
          </a:p>
        </p:txBody>
      </p:sp>
      <p:pic>
        <p:nvPicPr>
          <p:cNvPr id="9" name="Image 8">
            <a:extLst>
              <a:ext uri="{FF2B5EF4-FFF2-40B4-BE49-F238E27FC236}">
                <a16:creationId xmlns:a16="http://schemas.microsoft.com/office/drawing/2014/main" id="{F4A4B171-63F5-37A9-9A9C-C269C36D2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68" y="928056"/>
            <a:ext cx="943616" cy="935913"/>
          </a:xfrm>
          <a:prstGeom prst="rect">
            <a:avLst/>
          </a:prstGeom>
        </p:spPr>
      </p:pic>
      <p:pic>
        <p:nvPicPr>
          <p:cNvPr id="2" name="Image 1"/>
          <p:cNvPicPr>
            <a:picLocks noChangeAspect="1"/>
          </p:cNvPicPr>
          <p:nvPr/>
        </p:nvPicPr>
        <p:blipFill>
          <a:blip r:embed="rId5"/>
          <a:stretch>
            <a:fillRect/>
          </a:stretch>
        </p:blipFill>
        <p:spPr>
          <a:xfrm>
            <a:off x="6119340" y="7057445"/>
            <a:ext cx="5226065" cy="5927932"/>
          </a:xfrm>
          <a:prstGeom prst="rect">
            <a:avLst/>
          </a:prstGeom>
        </p:spPr>
      </p:pic>
      <p:pic>
        <p:nvPicPr>
          <p:cNvPr id="7" name="Image 6"/>
          <p:cNvPicPr>
            <a:picLocks noChangeAspect="1"/>
          </p:cNvPicPr>
          <p:nvPr/>
        </p:nvPicPr>
        <p:blipFill>
          <a:blip r:embed="rId6"/>
          <a:stretch>
            <a:fillRect/>
          </a:stretch>
        </p:blipFill>
        <p:spPr>
          <a:xfrm>
            <a:off x="14177749" y="7501697"/>
            <a:ext cx="5220429" cy="5039428"/>
          </a:xfrm>
          <a:prstGeom prst="rect">
            <a:avLst/>
          </a:prstGeom>
        </p:spPr>
      </p:pic>
    </p:spTree>
    <p:custDataLst>
      <p:tags r:id="rId1"/>
    </p:custDataLst>
    <p:extLst>
      <p:ext uri="{BB962C8B-B14F-4D97-AF65-F5344CB8AC3E}">
        <p14:creationId xmlns:p14="http://schemas.microsoft.com/office/powerpoint/2010/main" val="300287163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89C78197-451E-8C5C-D080-9503150B2135}"/>
              </a:ext>
            </a:extLst>
          </p:cNvPr>
          <p:cNvSpPr txBox="1"/>
          <p:nvPr/>
        </p:nvSpPr>
        <p:spPr>
          <a:xfrm>
            <a:off x="2633790" y="1024878"/>
            <a:ext cx="12197166" cy="70788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marL="806450" indent="-806450" algn="l">
              <a:spcBef>
                <a:spcPts val="2400"/>
              </a:spcBef>
              <a:tabLst>
                <a:tab pos="876300" algn="l"/>
              </a:tabLst>
              <a:defRPr sz="4800">
                <a:solidFill>
                  <a:srgbClr val="000000"/>
                </a:solidFill>
                <a:latin typeface="Marianne-Regular"/>
                <a:ea typeface="Marianne-Regular"/>
                <a:cs typeface="Marianne-Regular"/>
                <a:sym typeface="Marianne-Regular"/>
              </a:defRPr>
            </a:pPr>
            <a:r>
              <a:rPr lang="fr-FR" sz="4000" dirty="0">
                <a:solidFill>
                  <a:schemeClr val="bg1">
                    <a:lumMod val="65000"/>
                  </a:schemeClr>
                </a:solidFill>
              </a:rPr>
              <a:t>La cybersécurité</a:t>
            </a: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14" name="ZoneTexte 13">
            <a:extLst>
              <a:ext uri="{FF2B5EF4-FFF2-40B4-BE49-F238E27FC236}">
                <a16:creationId xmlns:a16="http://schemas.microsoft.com/office/drawing/2014/main" id="{9FDEDA99-3CE0-7F0C-1868-6FE5C45B06FA}"/>
              </a:ext>
            </a:extLst>
          </p:cNvPr>
          <p:cNvSpPr txBox="1"/>
          <p:nvPr/>
        </p:nvSpPr>
        <p:spPr>
          <a:xfrm>
            <a:off x="1236768" y="2896250"/>
            <a:ext cx="21522894" cy="83099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pPr algn="l"/>
            <a:r>
              <a:rPr lang="fr-FR" sz="4800" b="1" dirty="0">
                <a:solidFill>
                  <a:schemeClr val="bg2"/>
                </a:solidFill>
                <a:latin typeface="Marianne" panose="02000000000000000000" pitchFamily="2" charset="0"/>
              </a:rPr>
              <a:t>Protéger les systèmes d’information et les données, c’est garantir leur</a:t>
            </a:r>
          </a:p>
        </p:txBody>
      </p:sp>
      <p:pic>
        <p:nvPicPr>
          <p:cNvPr id="9" name="Image 8">
            <a:extLst>
              <a:ext uri="{FF2B5EF4-FFF2-40B4-BE49-F238E27FC236}">
                <a16:creationId xmlns:a16="http://schemas.microsoft.com/office/drawing/2014/main" id="{F4A4B171-63F5-37A9-9A9C-C269C36D2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36768" y="928056"/>
            <a:ext cx="943616" cy="935913"/>
          </a:xfrm>
          <a:prstGeom prst="rect">
            <a:avLst/>
          </a:prstGeom>
        </p:spPr>
      </p:pic>
      <p:pic>
        <p:nvPicPr>
          <p:cNvPr id="4" name="Image 3">
            <a:extLst>
              <a:ext uri="{FF2B5EF4-FFF2-40B4-BE49-F238E27FC236}">
                <a16:creationId xmlns:a16="http://schemas.microsoft.com/office/drawing/2014/main" id="{044013D9-B0D0-0DAD-E669-F728ABB3F2A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816208" y="8652266"/>
            <a:ext cx="9452121" cy="3099056"/>
          </a:xfrm>
          <a:prstGeom prst="rect">
            <a:avLst/>
          </a:prstGeom>
        </p:spPr>
      </p:pic>
      <p:pic>
        <p:nvPicPr>
          <p:cNvPr id="8" name="Image 7">
            <a:extLst>
              <a:ext uri="{FF2B5EF4-FFF2-40B4-BE49-F238E27FC236}">
                <a16:creationId xmlns:a16="http://schemas.microsoft.com/office/drawing/2014/main" id="{3013DD35-5CE0-D5A2-29AA-F41E46A759AE}"/>
              </a:ext>
            </a:extLst>
          </p:cNvPr>
          <p:cNvPicPr>
            <a:picLocks noChangeAspect="1"/>
          </p:cNvPicPr>
          <p:nvPr/>
        </p:nvPicPr>
        <p:blipFill rotWithShape="1">
          <a:blip r:embed="rId6">
            <a:extLst>
              <a:ext uri="{28A0092B-C50C-407E-A947-70E740481C1C}">
                <a14:useLocalDpi xmlns:a14="http://schemas.microsoft.com/office/drawing/2010/main" val="0"/>
              </a:ext>
            </a:extLst>
          </a:blip>
          <a:srcRect b="15325"/>
          <a:stretch/>
        </p:blipFill>
        <p:spPr>
          <a:xfrm>
            <a:off x="8997901" y="6867366"/>
            <a:ext cx="6701707" cy="2394530"/>
          </a:xfrm>
          <a:prstGeom prst="rect">
            <a:avLst/>
          </a:prstGeom>
        </p:spPr>
      </p:pic>
      <p:pic>
        <p:nvPicPr>
          <p:cNvPr id="11" name="Image 10">
            <a:extLst>
              <a:ext uri="{FF2B5EF4-FFF2-40B4-BE49-F238E27FC236}">
                <a16:creationId xmlns:a16="http://schemas.microsoft.com/office/drawing/2014/main" id="{D2AEB947-805D-F711-660C-6B55C36871E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80384" y="4365194"/>
            <a:ext cx="9878240" cy="2750412"/>
          </a:xfrm>
          <a:prstGeom prst="rect">
            <a:avLst/>
          </a:prstGeom>
        </p:spPr>
      </p:pic>
    </p:spTree>
    <p:custDataLst>
      <p:tags r:id="rId1"/>
    </p:custDataLst>
    <p:extLst>
      <p:ext uri="{BB962C8B-B14F-4D97-AF65-F5344CB8AC3E}">
        <p14:creationId xmlns:p14="http://schemas.microsoft.com/office/powerpoint/2010/main" val="550706851"/>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AE8D7D78-510E-63F4-0038-ADDC2E5F0E73}"/>
              </a:ext>
            </a:extLst>
          </p:cNvPr>
          <p:cNvSpPr/>
          <p:nvPr/>
        </p:nvSpPr>
        <p:spPr>
          <a:xfrm>
            <a:off x="0" y="1548000"/>
            <a:ext cx="24430392" cy="12168000"/>
          </a:xfrm>
          <a:prstGeom prst="rect">
            <a:avLst/>
          </a:prstGeom>
          <a:solidFill>
            <a:srgbClr val="989ED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pic>
        <p:nvPicPr>
          <p:cNvPr id="6" name="Image 5">
            <a:extLst>
              <a:ext uri="{FF2B5EF4-FFF2-40B4-BE49-F238E27FC236}">
                <a16:creationId xmlns:a16="http://schemas.microsoft.com/office/drawing/2014/main" id="{A5C88504-A8C9-F721-6CCA-129CE75672C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0369" y="3369339"/>
            <a:ext cx="7443261" cy="8525321"/>
          </a:xfrm>
          <a:prstGeom prst="rect">
            <a:avLst/>
          </a:prstGeom>
        </p:spPr>
      </p:pic>
    </p:spTree>
    <p:custDataLst>
      <p:tags r:id="rId1"/>
    </p:custDataLst>
    <p:extLst>
      <p:ext uri="{BB962C8B-B14F-4D97-AF65-F5344CB8AC3E}">
        <p14:creationId xmlns:p14="http://schemas.microsoft.com/office/powerpoint/2010/main" val="4177877213"/>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4769588-BF47-40F8-B439-D7CAB3994B78}"/>
              </a:ext>
            </a:extLst>
          </p:cNvPr>
          <p:cNvSpPr/>
          <p:nvPr/>
        </p:nvSpPr>
        <p:spPr>
          <a:xfrm>
            <a:off x="-56052" y="1659651"/>
            <a:ext cx="24430392" cy="12168000"/>
          </a:xfrm>
          <a:prstGeom prst="rect">
            <a:avLst/>
          </a:prstGeom>
          <a:solidFill>
            <a:srgbClr val="989ED0"/>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effectLst/>
              <a:uFillTx/>
              <a:latin typeface="+mj-lt"/>
              <a:ea typeface="+mj-ea"/>
              <a:cs typeface="+mj-cs"/>
              <a:sym typeface="Helvetica Neue"/>
            </a:endParaRPr>
          </a:p>
        </p:txBody>
      </p:sp>
      <p:sp>
        <p:nvSpPr>
          <p:cNvPr id="5" name="Rectangle 4">
            <a:extLst>
              <a:ext uri="{FF2B5EF4-FFF2-40B4-BE49-F238E27FC236}">
                <a16:creationId xmlns:a16="http://schemas.microsoft.com/office/drawing/2014/main" id="{39BC119B-F65A-169D-A4A5-F8FEB22DD203}"/>
              </a:ext>
            </a:extLst>
          </p:cNvPr>
          <p:cNvSpPr/>
          <p:nvPr/>
        </p:nvSpPr>
        <p:spPr>
          <a:xfrm>
            <a:off x="0" y="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6" name="Rectangle 5">
            <a:extLst>
              <a:ext uri="{FF2B5EF4-FFF2-40B4-BE49-F238E27FC236}">
                <a16:creationId xmlns:a16="http://schemas.microsoft.com/office/drawing/2014/main" id="{69042E48-934B-DD83-BAF7-042208905C5A}"/>
              </a:ext>
            </a:extLst>
          </p:cNvPr>
          <p:cNvSpPr/>
          <p:nvPr/>
        </p:nvSpPr>
        <p:spPr>
          <a:xfrm>
            <a:off x="152400" y="152400"/>
            <a:ext cx="24384000" cy="1863969"/>
          </a:xfrm>
          <a:prstGeom prst="rect">
            <a:avLst/>
          </a:prstGeom>
          <a:no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2438337" rtl="0" fontAlgn="auto" latinLnBrk="0" hangingPunct="0">
              <a:lnSpc>
                <a:spcPct val="100000"/>
              </a:lnSpc>
              <a:spcBef>
                <a:spcPts val="0"/>
              </a:spcBef>
              <a:spcAft>
                <a:spcPts val="0"/>
              </a:spcAft>
              <a:buClrTx/>
              <a:buSzTx/>
              <a:buFontTx/>
              <a:buNone/>
              <a:tabLst/>
            </a:pPr>
            <a:endParaRPr kumimoji="0" lang="fr-FR" sz="2400" b="0" i="0" u="none" strike="noStrike" cap="none" spc="0" normalizeH="0" baseline="0">
              <a:ln>
                <a:noFill/>
              </a:ln>
              <a:solidFill>
                <a:srgbClr val="5E5E5E"/>
              </a:solidFill>
              <a:effectLst/>
              <a:uFillTx/>
              <a:latin typeface="+mj-lt"/>
              <a:ea typeface="+mj-ea"/>
              <a:cs typeface="+mj-cs"/>
              <a:sym typeface="Helvetica Neue"/>
            </a:endParaRPr>
          </a:p>
        </p:txBody>
      </p:sp>
      <p:sp>
        <p:nvSpPr>
          <p:cNvPr id="14" name="ZoneTexte 13">
            <a:extLst>
              <a:ext uri="{FF2B5EF4-FFF2-40B4-BE49-F238E27FC236}">
                <a16:creationId xmlns:a16="http://schemas.microsoft.com/office/drawing/2014/main" id="{9FDEDA99-3CE0-7F0C-1868-6FE5C45B06FA}"/>
              </a:ext>
            </a:extLst>
          </p:cNvPr>
          <p:cNvSpPr txBox="1"/>
          <p:nvPr/>
        </p:nvSpPr>
        <p:spPr>
          <a:xfrm>
            <a:off x="512064" y="3056019"/>
            <a:ext cx="23097744" cy="834074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wrap="square">
            <a:spAutoFit/>
          </a:bodyPr>
          <a:lstStyle/>
          <a:p>
            <a:r>
              <a:rPr lang="fr-FR" sz="8800" b="1" dirty="0">
                <a:solidFill>
                  <a:schemeClr val="bg1"/>
                </a:solidFill>
                <a:latin typeface="Marianne" panose="02000000000000000000" pitchFamily="2" charset="0"/>
              </a:rPr>
              <a:t>Question n°2</a:t>
            </a:r>
          </a:p>
          <a:p>
            <a:endParaRPr lang="fr-FR" sz="8800" b="1" dirty="0">
              <a:solidFill>
                <a:schemeClr val="bg1"/>
              </a:solidFill>
              <a:latin typeface="Marianne" panose="02000000000000000000" pitchFamily="2" charset="0"/>
            </a:endParaRPr>
          </a:p>
          <a:p>
            <a:r>
              <a:rPr lang="fr-FR" sz="7200" b="1" dirty="0">
                <a:solidFill>
                  <a:schemeClr val="bg1"/>
                </a:solidFill>
                <a:latin typeface="Marianne" panose="02000000000000000000" pitchFamily="2" charset="0"/>
              </a:rPr>
              <a:t>Comment est-ce qu’on peut chacun(e), et tous, </a:t>
            </a:r>
          </a:p>
          <a:p>
            <a:r>
              <a:rPr lang="fr-FR" sz="7200" b="1" dirty="0">
                <a:solidFill>
                  <a:schemeClr val="bg1"/>
                </a:solidFill>
                <a:latin typeface="Marianne" panose="02000000000000000000" pitchFamily="2" charset="0"/>
              </a:rPr>
              <a:t>se faire pirater ?</a:t>
            </a:r>
          </a:p>
          <a:p>
            <a:endParaRPr lang="fr-FR" sz="7200" b="1" dirty="0">
              <a:solidFill>
                <a:schemeClr val="bg1"/>
              </a:solidFill>
              <a:latin typeface="Marianne" panose="02000000000000000000" pitchFamily="2" charset="0"/>
            </a:endParaRPr>
          </a:p>
          <a:p>
            <a:r>
              <a:rPr lang="fr-FR" sz="7200" b="1" dirty="0">
                <a:solidFill>
                  <a:schemeClr val="bg1"/>
                </a:solidFill>
                <a:latin typeface="Marianne" panose="02000000000000000000" pitchFamily="2" charset="0"/>
              </a:rPr>
              <a:t>Comment est-ce que les cybercriminels peuvent m’atteindre ? Comment puis-je être piraté(e) ?</a:t>
            </a:r>
          </a:p>
        </p:txBody>
      </p:sp>
    </p:spTree>
    <p:custDataLst>
      <p:tags r:id="rId1"/>
    </p:custDataLst>
    <p:extLst>
      <p:ext uri="{BB962C8B-B14F-4D97-AF65-F5344CB8AC3E}">
        <p14:creationId xmlns:p14="http://schemas.microsoft.com/office/powerpoint/2010/main" val="217933094"/>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ARTICULATE_DESIGN_ID_21_BASICWHITE" val="6IzUsz35"/>
  <p:tag name="ARTICULATE_PROJECT_OPEN" val="0"/>
  <p:tag name="ARTICULATE_SLIDE_COUNT" val="4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21_BasicWhite">
  <a:themeElements>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7"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Override1.xml><?xml version="1.0" encoding="utf-8"?>
<a:themeOverride xmlns:a="http://schemas.openxmlformats.org/drawingml/2006/main">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2.xml><?xml version="1.0" encoding="utf-8"?>
<a:themeOverride xmlns:a="http://schemas.openxmlformats.org/drawingml/2006/main">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3.xml><?xml version="1.0" encoding="utf-8"?>
<a:themeOverride xmlns:a="http://schemas.openxmlformats.org/drawingml/2006/main">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4.xml><?xml version="1.0" encoding="utf-8"?>
<a:themeOverride xmlns:a="http://schemas.openxmlformats.org/drawingml/2006/main">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ppt/theme/themeOverride5.xml><?xml version="1.0" encoding="utf-8"?>
<a:themeOverride xmlns:a="http://schemas.openxmlformats.org/drawingml/2006/main">
  <a:clrScheme name="21_BasicWhite">
    <a:dk1>
      <a:srgbClr val="5E5E5E"/>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themeOverride>
</file>

<file path=docProps/app.xml><?xml version="1.0" encoding="utf-8"?>
<Properties xmlns="http://schemas.openxmlformats.org/officeDocument/2006/extended-properties" xmlns:vt="http://schemas.openxmlformats.org/officeDocument/2006/docPropsVTypes">
  <Template/>
  <TotalTime>49494</TotalTime>
  <Words>2590</Words>
  <Application>Microsoft Office PowerPoint</Application>
  <PresentationFormat>Personnalisé</PresentationFormat>
  <Paragraphs>235</Paragraphs>
  <Slides>41</Slides>
  <Notes>37</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41</vt:i4>
      </vt:variant>
    </vt:vector>
  </HeadingPairs>
  <TitlesOfParts>
    <vt:vector size="50" baseType="lpstr">
      <vt:lpstr>Arial</vt:lpstr>
      <vt:lpstr>Calibri</vt:lpstr>
      <vt:lpstr>Calibri Light</vt:lpstr>
      <vt:lpstr>Helvetica Neue</vt:lpstr>
      <vt:lpstr>Helvetica Neue Medium</vt:lpstr>
      <vt:lpstr>Lato</vt:lpstr>
      <vt:lpstr>Marianne</vt:lpstr>
      <vt:lpstr>Marianne-Regular</vt:lpstr>
      <vt:lpstr>21_BasicWhite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STEPHANE GUERAULT</dc:creator>
  <cp:lastModifiedBy>STEPHANE GUERAULT</cp:lastModifiedBy>
  <cp:revision>92</cp:revision>
  <dcterms:modified xsi:type="dcterms:W3CDTF">2025-03-13T09:33:39Z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133394B6-AA90-4E37-B3F6-E3A887FC88C6</vt:lpwstr>
  </property>
  <property fmtid="{D5CDD505-2E9C-101B-9397-08002B2CF9AE}" pid="3" name="ArticulatePath">
    <vt:lpwstr>cyberenjeux_presentation_eleves</vt:lpwstr>
  </property>
</Properties>
</file>